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6"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6858000" cx="12188825"/>
  <p:notesSz cx="6858000" cy="9144000"/>
  <p:embeddedFontLst>
    <p:embeddedFont>
      <p:font typeface="Constantia"/>
      <p:regular r:id="rId44"/>
      <p:bold r:id="rId45"/>
      <p:italic r:id="rId46"/>
      <p:boldItalic r:id="rId47"/>
    </p:embeddedFont>
    <p:embeddedFont>
      <p:font typeface="Source Sans Pr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3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Constantia-regular.fntdata"/><Relationship Id="rId43" Type="http://schemas.openxmlformats.org/officeDocument/2006/relationships/slide" Target="slides/slide37.xml"/><Relationship Id="rId46" Type="http://schemas.openxmlformats.org/officeDocument/2006/relationships/font" Target="fonts/Constantia-italic.fntdata"/><Relationship Id="rId45" Type="http://schemas.openxmlformats.org/officeDocument/2006/relationships/font" Target="fonts/Constanti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SourceSansPro-regular.fntdata"/><Relationship Id="rId47" Type="http://schemas.openxmlformats.org/officeDocument/2006/relationships/font" Target="fonts/Constantia-boldItalic.fntdata"/><Relationship Id="rId49" Type="http://schemas.openxmlformats.org/officeDocument/2006/relationships/font" Target="fonts/SourceSansPro-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SourceSansPro-boldItalic.fntdata"/><Relationship Id="rId50" Type="http://schemas.openxmlformats.org/officeDocument/2006/relationships/font" Target="fonts/SourceSansPro-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2pPr>
            <a:lvl3pPr lvl="2"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3pPr>
            <a:lvl4pPr lvl="3"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4pPr>
            <a:lvl5pPr lvl="4"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5pPr>
            <a:lvl6pPr lvl="5"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6pPr>
            <a:lvl7pPr lvl="6"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7pPr>
            <a:lvl8pPr lvl="7"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8pPr>
            <a:lvl9pPr lvl="8"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2pPr>
            <a:lvl3pPr lvl="2"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3pPr>
            <a:lvl4pPr lvl="3"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4pPr>
            <a:lvl5pPr lvl="4"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5pPr>
            <a:lvl6pPr lvl="5"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6pPr>
            <a:lvl7pPr lvl="6"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7pPr>
            <a:lvl8pPr lvl="7"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8pPr>
            <a:lvl9pPr lvl="8"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1pPr>
            <a:lvl2pPr indent="-228600" lvl="1" marL="91440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2pPr>
            <a:lvl3pPr indent="-228600" lvl="2" marL="137160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3pPr>
            <a:lvl4pPr indent="-228600" lvl="3" marL="182880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4pPr>
            <a:lvl5pPr indent="-228600" lvl="4" marL="228600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5pPr>
            <a:lvl6pPr indent="-228600" lvl="5" marL="274320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6pPr>
            <a:lvl7pPr indent="-228600" lvl="6" marL="320040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7pPr>
            <a:lvl8pPr indent="-228600" lvl="7" marL="365760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8pPr>
            <a:lvl9pPr indent="-228600" lvl="8" marL="411480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2pPr>
            <a:lvl3pPr lvl="2"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3pPr>
            <a:lvl4pPr lvl="3"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4pPr>
            <a:lvl5pPr lvl="4"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5pPr>
            <a:lvl6pPr lvl="5"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6pPr>
            <a:lvl7pPr lvl="6"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7pPr>
            <a:lvl8pPr lvl="7"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8pPr>
            <a:lvl9pPr lvl="8"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onstantia"/>
                <a:ea typeface="Constantia"/>
                <a:cs typeface="Constantia"/>
                <a:sym typeface="Constantia"/>
              </a:rPr>
              <a:t>‹#›</a:t>
            </a:fld>
            <a:endParaRPr b="0" i="0" sz="1200" u="none" cap="none" strike="noStrike">
              <a:solidFill>
                <a:schemeClr val="dk1"/>
              </a:solidFill>
              <a:latin typeface="Constantia"/>
              <a:ea typeface="Constantia"/>
              <a:cs typeface="Constantia"/>
              <a:sym typeface="Constanti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1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2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2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2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3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3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3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3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3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3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3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pic>
        <p:nvPicPr>
          <p:cNvPr descr="C3-HD-BTM.png" id="18" name="Google Shape;18;p2"/>
          <p:cNvPicPr preferRelativeResize="0"/>
          <p:nvPr/>
        </p:nvPicPr>
        <p:blipFill rotWithShape="1">
          <a:blip r:embed="rId2">
            <a:alphaModFix/>
          </a:blip>
          <a:srcRect b="0" l="0" r="0" t="0"/>
          <a:stretch/>
        </p:blipFill>
        <p:spPr>
          <a:xfrm>
            <a:off x="0" y="4375150"/>
            <a:ext cx="12188825" cy="2482850"/>
          </a:xfrm>
          <a:prstGeom prst="rect">
            <a:avLst/>
          </a:prstGeom>
          <a:noFill/>
          <a:ln>
            <a:noFill/>
          </a:ln>
        </p:spPr>
      </p:pic>
      <p:sp>
        <p:nvSpPr>
          <p:cNvPr id="19" name="Google Shape;19;p2"/>
          <p:cNvSpPr txBox="1"/>
          <p:nvPr>
            <p:ph type="ctrTitle"/>
          </p:nvPr>
        </p:nvSpPr>
        <p:spPr>
          <a:xfrm>
            <a:off x="1371243" y="1803405"/>
            <a:ext cx="9446339" cy="1825096"/>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5998"/>
              <a:buFont typeface="Source Sans Pro"/>
              <a:buNone/>
              <a:defRPr b="0" i="0" sz="5998"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 name="Google Shape;20;p2"/>
          <p:cNvSpPr txBox="1"/>
          <p:nvPr>
            <p:ph idx="1" type="subTitle"/>
          </p:nvPr>
        </p:nvSpPr>
        <p:spPr>
          <a:xfrm>
            <a:off x="1371243" y="3632201"/>
            <a:ext cx="9446339" cy="6858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1pPr>
            <a:lvl2pPr lvl="1" marR="0" rtl="0" algn="ctr">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2pPr>
            <a:lvl3pPr lvl="2" marR="0" rtl="0" algn="ctr">
              <a:lnSpc>
                <a:spcPct val="90000"/>
              </a:lnSpc>
              <a:spcBef>
                <a:spcPts val="500"/>
              </a:spcBef>
              <a:spcAft>
                <a:spcPts val="0"/>
              </a:spcAft>
              <a:buClr>
                <a:schemeClr val="dk1"/>
              </a:buClr>
              <a:buSzPts val="1799"/>
              <a:buFont typeface="Arial"/>
              <a:buNone/>
              <a:defRPr b="0" i="0" sz="1799" u="none" cap="none" strike="noStrike">
                <a:solidFill>
                  <a:schemeClr val="dk1"/>
                </a:solidFill>
                <a:latin typeface="Source Sans Pro"/>
                <a:ea typeface="Source Sans Pro"/>
                <a:cs typeface="Source Sans Pro"/>
                <a:sym typeface="Source Sans Pro"/>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9pPr>
          </a:lstStyle>
          <a:p/>
        </p:txBody>
      </p:sp>
      <p:sp>
        <p:nvSpPr>
          <p:cNvPr id="21" name="Google Shape;21;p2"/>
          <p:cNvSpPr txBox="1"/>
          <p:nvPr>
            <p:ph idx="11" type="ftr"/>
          </p:nvPr>
        </p:nvSpPr>
        <p:spPr>
          <a:xfrm>
            <a:off x="1432175" y="6361000"/>
            <a:ext cx="9446339"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22" name="Google Shape;22;p2"/>
          <p:cNvSpPr txBox="1"/>
          <p:nvPr/>
        </p:nvSpPr>
        <p:spPr>
          <a:xfrm>
            <a:off x="10870153" y="512903"/>
            <a:ext cx="1244059" cy="85869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0" i="0" lang="en-US" sz="2000" u="none" cap="none" strike="noStrike">
                <a:solidFill>
                  <a:schemeClr val="dk1"/>
                </a:solidFill>
                <a:latin typeface="Constantia"/>
                <a:ea typeface="Constantia"/>
                <a:cs typeface="Constantia"/>
                <a:sym typeface="Constantia"/>
              </a:rPr>
              <a:t>SOFTWARE</a:t>
            </a:r>
            <a:br>
              <a:rPr b="0" i="0" lang="en-US" sz="2400" u="none" cap="none" strike="noStrike">
                <a:solidFill>
                  <a:schemeClr val="dk1"/>
                </a:solidFill>
                <a:latin typeface="Constantia"/>
                <a:ea typeface="Constantia"/>
                <a:cs typeface="Constantia"/>
                <a:sym typeface="Constantia"/>
              </a:rPr>
            </a:br>
            <a:r>
              <a:rPr b="0" i="0" lang="en-US" sz="2400" u="none" cap="none" strike="noStrike">
                <a:solidFill>
                  <a:schemeClr val="dk1"/>
                </a:solidFill>
                <a:latin typeface="Constantia"/>
                <a:ea typeface="Constantia"/>
                <a:cs typeface="Constantia"/>
                <a:sym typeface="Constantia"/>
              </a:rPr>
              <a:t>QUALITY</a:t>
            </a:r>
            <a:br>
              <a:rPr b="0" i="0" lang="en-US" sz="2400" u="none" cap="none" strike="noStrike">
                <a:solidFill>
                  <a:schemeClr val="dk1"/>
                </a:solidFill>
                <a:latin typeface="Constantia"/>
                <a:ea typeface="Constantia"/>
                <a:cs typeface="Constantia"/>
                <a:sym typeface="Constantia"/>
              </a:rPr>
            </a:br>
            <a:r>
              <a:rPr b="0" i="0" lang="en-US" sz="1800" u="none" cap="none" strike="noStrike">
                <a:solidFill>
                  <a:schemeClr val="dk1"/>
                </a:solidFill>
                <a:latin typeface="Constantia"/>
                <a:ea typeface="Constantia"/>
                <a:cs typeface="Constantia"/>
                <a:sym typeface="Constantia"/>
              </a:rPr>
              <a:t>CONFERENCE</a:t>
            </a:r>
            <a:endParaRPr/>
          </a:p>
        </p:txBody>
      </p:sp>
      <p:sp>
        <p:nvSpPr>
          <p:cNvPr id="23" name="Google Shape;23;p2"/>
          <p:cNvSpPr txBox="1"/>
          <p:nvPr/>
        </p:nvSpPr>
        <p:spPr>
          <a:xfrm rot="-5400000">
            <a:off x="10362465" y="819150"/>
            <a:ext cx="838199" cy="1938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0" i="0" lang="en-US" sz="1400" u="none" cap="none" strike="noStrike">
                <a:solidFill>
                  <a:schemeClr val="dk1"/>
                </a:solidFill>
                <a:latin typeface="Constantia"/>
                <a:ea typeface="Constantia"/>
                <a:cs typeface="Constantia"/>
                <a:sym typeface="Constantia"/>
              </a:rPr>
              <a:t>PACIFIC   NW</a:t>
            </a:r>
            <a:endParaRPr/>
          </a:p>
        </p:txBody>
      </p:sp>
      <p:sp>
        <p:nvSpPr>
          <p:cNvPr id="24" name="Google Shape;24;p2"/>
          <p:cNvSpPr txBox="1"/>
          <p:nvPr/>
        </p:nvSpPr>
        <p:spPr>
          <a:xfrm>
            <a:off x="0" y="6516368"/>
            <a:ext cx="990600"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US" sz="1600" u="none" cap="none" strike="noStrike">
                <a:solidFill>
                  <a:schemeClr val="dk1"/>
                </a:solidFill>
                <a:latin typeface="Constantia"/>
                <a:ea typeface="Constantia"/>
                <a:cs typeface="Constantia"/>
                <a:sym typeface="Constantia"/>
              </a:rPr>
              <a:t>PNSQC</a:t>
            </a:r>
            <a:r>
              <a:rPr b="0" i="0" lang="en-US" sz="1800" u="none" cap="none" strike="noStrike">
                <a:solidFill>
                  <a:schemeClr val="dk1"/>
                </a:solidFill>
                <a:latin typeface="Constantia"/>
                <a:ea typeface="Constantia"/>
                <a:cs typeface="Constantia"/>
                <a:sym typeface="Constantia"/>
              </a:rPr>
              <a:t> ™</a:t>
            </a:r>
            <a:endParaRPr b="0" i="0" sz="1800" u="none" cap="none" strike="noStrike">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7" name="Shape 77"/>
        <p:cNvGrpSpPr/>
        <p:nvPr/>
      </p:nvGrpSpPr>
      <p:grpSpPr>
        <a:xfrm>
          <a:off x="0" y="0"/>
          <a:ext cx="0" cy="0"/>
          <a:chOff x="0" y="0"/>
          <a:chExt cx="0" cy="0"/>
        </a:xfrm>
      </p:grpSpPr>
      <p:sp>
        <p:nvSpPr>
          <p:cNvPr id="78" name="Google Shape;78;p11"/>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11"/>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0" name="Shape 80"/>
        <p:cNvGrpSpPr/>
        <p:nvPr/>
      </p:nvGrpSpPr>
      <p:grpSpPr>
        <a:xfrm>
          <a:off x="0" y="0"/>
          <a:ext cx="0" cy="0"/>
          <a:chOff x="0" y="0"/>
          <a:chExt cx="0" cy="0"/>
        </a:xfrm>
      </p:grpSpPr>
      <p:sp>
        <p:nvSpPr>
          <p:cNvPr id="81" name="Google Shape;81;p12"/>
          <p:cNvSpPr txBox="1"/>
          <p:nvPr>
            <p:ph type="title"/>
          </p:nvPr>
        </p:nvSpPr>
        <p:spPr>
          <a:xfrm>
            <a:off x="685621" y="1524000"/>
            <a:ext cx="6871450"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199"/>
              <a:buFont typeface="Source Sans Pro"/>
              <a:buNone/>
              <a:defRPr b="0" i="0" sz="31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12"/>
          <p:cNvSpPr/>
          <p:nvPr>
            <p:ph idx="2" type="pic"/>
          </p:nvPr>
        </p:nvSpPr>
        <p:spPr>
          <a:xfrm>
            <a:off x="7859191" y="1524000"/>
            <a:ext cx="3644013" cy="469468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199"/>
              <a:buFont typeface="Arial"/>
              <a:buNone/>
              <a:defRPr b="0" i="0" sz="3199"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500"/>
              </a:spcBef>
              <a:spcAft>
                <a:spcPts val="0"/>
              </a:spcAft>
              <a:buClr>
                <a:schemeClr val="dk1"/>
              </a:buClr>
              <a:buSzPts val="2799"/>
              <a:buFont typeface="Arial"/>
              <a:buNone/>
              <a:defRPr b="0" i="0" sz="2799"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500"/>
              </a:spcBef>
              <a:spcAft>
                <a:spcPts val="0"/>
              </a:spcAft>
              <a:buClr>
                <a:schemeClr val="dk1"/>
              </a:buClr>
              <a:buSzPts val="2399"/>
              <a:buFont typeface="Arial"/>
              <a:buNone/>
              <a:defRPr b="0" i="0" sz="2399"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9pPr>
          </a:lstStyle>
          <a:p/>
        </p:txBody>
      </p:sp>
      <p:sp>
        <p:nvSpPr>
          <p:cNvPr id="83" name="Google Shape;83;p12"/>
          <p:cNvSpPr txBox="1"/>
          <p:nvPr>
            <p:ph idx="1" type="body"/>
          </p:nvPr>
        </p:nvSpPr>
        <p:spPr>
          <a:xfrm>
            <a:off x="685621" y="3124200"/>
            <a:ext cx="6871450" cy="309448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9pPr>
          </a:lstStyle>
          <a:p/>
        </p:txBody>
      </p:sp>
      <p:sp>
        <p:nvSpPr>
          <p:cNvPr id="84" name="Google Shape;84;p12"/>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85" name="Shape 85"/>
        <p:cNvGrpSpPr/>
        <p:nvPr/>
      </p:nvGrpSpPr>
      <p:grpSpPr>
        <a:xfrm>
          <a:off x="0" y="0"/>
          <a:ext cx="0" cy="0"/>
          <a:chOff x="0" y="0"/>
          <a:chExt cx="0" cy="0"/>
        </a:xfrm>
      </p:grpSpPr>
      <p:sp>
        <p:nvSpPr>
          <p:cNvPr id="86" name="Google Shape;86;p13"/>
          <p:cNvSpPr txBox="1"/>
          <p:nvPr>
            <p:ph type="title"/>
          </p:nvPr>
        </p:nvSpPr>
        <p:spPr>
          <a:xfrm>
            <a:off x="685598" y="4697361"/>
            <a:ext cx="10819216" cy="819355"/>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199"/>
              <a:buFont typeface="Source Sans Pro"/>
              <a:buNone/>
              <a:defRPr b="0" i="0" sz="31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 name="Google Shape;87;p13"/>
          <p:cNvSpPr/>
          <p:nvPr>
            <p:ph idx="2" type="pic"/>
          </p:nvPr>
        </p:nvSpPr>
        <p:spPr>
          <a:xfrm>
            <a:off x="681549" y="1524000"/>
            <a:ext cx="10819022" cy="2895601"/>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199"/>
              <a:buFont typeface="Arial"/>
              <a:buNone/>
              <a:defRPr b="0" i="0" sz="3199"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500"/>
              </a:spcBef>
              <a:spcAft>
                <a:spcPts val="0"/>
              </a:spcAft>
              <a:buClr>
                <a:schemeClr val="dk1"/>
              </a:buClr>
              <a:buSzPts val="2799"/>
              <a:buFont typeface="Arial"/>
              <a:buNone/>
              <a:defRPr b="0" i="0" sz="2799"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500"/>
              </a:spcBef>
              <a:spcAft>
                <a:spcPts val="0"/>
              </a:spcAft>
              <a:buClr>
                <a:schemeClr val="dk1"/>
              </a:buClr>
              <a:buSzPts val="2399"/>
              <a:buFont typeface="Arial"/>
              <a:buNone/>
              <a:defRPr b="0" i="0" sz="2399"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Source Sans Pro"/>
                <a:ea typeface="Source Sans Pro"/>
                <a:cs typeface="Source Sans Pro"/>
                <a:sym typeface="Source Sans Pro"/>
              </a:defRPr>
            </a:lvl9pPr>
          </a:lstStyle>
          <a:p/>
        </p:txBody>
      </p:sp>
      <p:sp>
        <p:nvSpPr>
          <p:cNvPr id="88" name="Google Shape;88;p13"/>
          <p:cNvSpPr txBox="1"/>
          <p:nvPr>
            <p:ph idx="1" type="body"/>
          </p:nvPr>
        </p:nvSpPr>
        <p:spPr>
          <a:xfrm>
            <a:off x="685622" y="5516716"/>
            <a:ext cx="10817582" cy="701969"/>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9pPr>
          </a:lstStyle>
          <a:p/>
        </p:txBody>
      </p:sp>
      <p:sp>
        <p:nvSpPr>
          <p:cNvPr id="89" name="Google Shape;89;p13"/>
          <p:cNvSpPr txBox="1"/>
          <p:nvPr>
            <p:ph idx="11" type="ftr"/>
          </p:nvPr>
        </p:nvSpPr>
        <p:spPr>
          <a:xfrm>
            <a:off x="685621" y="6355846"/>
            <a:ext cx="1081495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showMasterSp="0">
  <p:cSld name="Title and Caption">
    <p:spTree>
      <p:nvGrpSpPr>
        <p:cNvPr id="90" name="Shape 90"/>
        <p:cNvGrpSpPr/>
        <p:nvPr/>
      </p:nvGrpSpPr>
      <p:grpSpPr>
        <a:xfrm>
          <a:off x="0" y="0"/>
          <a:ext cx="0" cy="0"/>
          <a:chOff x="0" y="0"/>
          <a:chExt cx="0" cy="0"/>
        </a:xfrm>
      </p:grpSpPr>
      <p:pic>
        <p:nvPicPr>
          <p:cNvPr descr="C3-HD-BTM.png" id="91" name="Google Shape;91;p14"/>
          <p:cNvPicPr preferRelativeResize="0"/>
          <p:nvPr/>
        </p:nvPicPr>
        <p:blipFill rotWithShape="1">
          <a:blip r:embed="rId2">
            <a:alphaModFix/>
          </a:blip>
          <a:srcRect b="0" l="0" r="0" t="0"/>
          <a:stretch/>
        </p:blipFill>
        <p:spPr>
          <a:xfrm>
            <a:off x="0" y="4375150"/>
            <a:ext cx="12188825" cy="2482850"/>
          </a:xfrm>
          <a:prstGeom prst="rect">
            <a:avLst/>
          </a:prstGeom>
          <a:noFill/>
          <a:ln>
            <a:noFill/>
          </a:ln>
        </p:spPr>
      </p:pic>
      <p:sp>
        <p:nvSpPr>
          <p:cNvPr id="92" name="Google Shape;92;p14"/>
          <p:cNvSpPr txBox="1"/>
          <p:nvPr>
            <p:ph type="title"/>
          </p:nvPr>
        </p:nvSpPr>
        <p:spPr>
          <a:xfrm>
            <a:off x="685622" y="1295400"/>
            <a:ext cx="10817582" cy="2260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199"/>
              <a:buFont typeface="Source Sans Pro"/>
              <a:buNone/>
              <a:defRPr b="0" i="0" sz="31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3" name="Google Shape;93;p14"/>
          <p:cNvSpPr txBox="1"/>
          <p:nvPr>
            <p:ph idx="1" type="body"/>
          </p:nvPr>
        </p:nvSpPr>
        <p:spPr>
          <a:xfrm>
            <a:off x="1024200" y="3649134"/>
            <a:ext cx="10127878" cy="999067"/>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9pPr>
          </a:lstStyle>
          <a:p/>
        </p:txBody>
      </p:sp>
      <p:sp>
        <p:nvSpPr>
          <p:cNvPr id="94" name="Google Shape;94;p14"/>
          <p:cNvSpPr txBox="1"/>
          <p:nvPr>
            <p:ph idx="11" type="ftr"/>
          </p:nvPr>
        </p:nvSpPr>
        <p:spPr>
          <a:xfrm>
            <a:off x="4157258" y="6366558"/>
            <a:ext cx="698967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95" name="Google Shape;95;p14"/>
          <p:cNvSpPr txBox="1"/>
          <p:nvPr>
            <p:ph idx="12" type="sldNum"/>
          </p:nvPr>
        </p:nvSpPr>
        <p:spPr>
          <a:xfrm>
            <a:off x="10859623" y="381001"/>
            <a:ext cx="64358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Source Sans Pro"/>
                <a:ea typeface="Source Sans Pro"/>
                <a:cs typeface="Source Sans Pro"/>
                <a:sym typeface="Source Sans Pro"/>
              </a:defRPr>
            </a:lvl1pPr>
            <a:lvl2pPr indent="0" lvl="1" marL="0" marR="0" rtl="0" algn="l">
              <a:spcBef>
                <a:spcPts val="0"/>
              </a:spcBef>
              <a:buNone/>
              <a:defRPr sz="1800">
                <a:solidFill>
                  <a:schemeClr val="dk1"/>
                </a:solidFill>
                <a:latin typeface="Source Sans Pro"/>
                <a:ea typeface="Source Sans Pro"/>
                <a:cs typeface="Source Sans Pro"/>
                <a:sym typeface="Source Sans Pro"/>
              </a:defRPr>
            </a:lvl2pPr>
            <a:lvl3pPr indent="0" lvl="2" marL="0" marR="0" rtl="0" algn="l">
              <a:spcBef>
                <a:spcPts val="0"/>
              </a:spcBef>
              <a:buNone/>
              <a:defRPr sz="1800">
                <a:solidFill>
                  <a:schemeClr val="dk1"/>
                </a:solidFill>
                <a:latin typeface="Source Sans Pro"/>
                <a:ea typeface="Source Sans Pro"/>
                <a:cs typeface="Source Sans Pro"/>
                <a:sym typeface="Source Sans Pro"/>
              </a:defRPr>
            </a:lvl3pPr>
            <a:lvl4pPr indent="0" lvl="3" marL="0" marR="0" rtl="0" algn="l">
              <a:spcBef>
                <a:spcPts val="0"/>
              </a:spcBef>
              <a:buNone/>
              <a:defRPr sz="1800">
                <a:solidFill>
                  <a:schemeClr val="dk1"/>
                </a:solidFill>
                <a:latin typeface="Source Sans Pro"/>
                <a:ea typeface="Source Sans Pro"/>
                <a:cs typeface="Source Sans Pro"/>
                <a:sym typeface="Source Sans Pro"/>
              </a:defRPr>
            </a:lvl4pPr>
            <a:lvl5pPr indent="0" lvl="4" marL="0" marR="0" rtl="0" algn="l">
              <a:spcBef>
                <a:spcPts val="0"/>
              </a:spcBef>
              <a:buNone/>
              <a:defRPr sz="1800">
                <a:solidFill>
                  <a:schemeClr val="dk1"/>
                </a:solidFill>
                <a:latin typeface="Source Sans Pro"/>
                <a:ea typeface="Source Sans Pro"/>
                <a:cs typeface="Source Sans Pro"/>
                <a:sym typeface="Source Sans Pro"/>
              </a:defRPr>
            </a:lvl5pPr>
            <a:lvl6pPr indent="0" lvl="5" marL="0" marR="0" rtl="0" algn="l">
              <a:spcBef>
                <a:spcPts val="0"/>
              </a:spcBef>
              <a:buNone/>
              <a:defRPr sz="1800">
                <a:solidFill>
                  <a:schemeClr val="dk1"/>
                </a:solidFill>
                <a:latin typeface="Source Sans Pro"/>
                <a:ea typeface="Source Sans Pro"/>
                <a:cs typeface="Source Sans Pro"/>
                <a:sym typeface="Source Sans Pro"/>
              </a:defRPr>
            </a:lvl6pPr>
            <a:lvl7pPr indent="0" lvl="6" marL="0" marR="0" rtl="0" algn="l">
              <a:spcBef>
                <a:spcPts val="0"/>
              </a:spcBef>
              <a:buNone/>
              <a:defRPr sz="1800">
                <a:solidFill>
                  <a:schemeClr val="dk1"/>
                </a:solidFill>
                <a:latin typeface="Source Sans Pro"/>
                <a:ea typeface="Source Sans Pro"/>
                <a:cs typeface="Source Sans Pro"/>
                <a:sym typeface="Source Sans Pro"/>
              </a:defRPr>
            </a:lvl7pPr>
            <a:lvl8pPr indent="0" lvl="7" marL="0" marR="0" rtl="0" algn="l">
              <a:spcBef>
                <a:spcPts val="0"/>
              </a:spcBef>
              <a:buNone/>
              <a:defRPr sz="1800">
                <a:solidFill>
                  <a:schemeClr val="dk1"/>
                </a:solidFill>
                <a:latin typeface="Source Sans Pro"/>
                <a:ea typeface="Source Sans Pro"/>
                <a:cs typeface="Source Sans Pro"/>
                <a:sym typeface="Source Sans Pro"/>
              </a:defRPr>
            </a:lvl8pPr>
            <a:lvl9pPr indent="0" lvl="8" marL="0" marR="0" rtl="0" algn="l">
              <a:spcBef>
                <a:spcPts val="0"/>
              </a:spcBef>
              <a:buNone/>
              <a:defRPr sz="1800">
                <a:solidFill>
                  <a:schemeClr val="dk1"/>
                </a:solidFill>
                <a:latin typeface="Source Sans Pro"/>
                <a:ea typeface="Source Sans Pro"/>
                <a:cs typeface="Source Sans Pro"/>
                <a:sym typeface="Source Sans Pro"/>
              </a:defRPr>
            </a:lvl9pPr>
          </a:lstStyle>
          <a:p>
            <a:pPr indent="0" lvl="0" marL="0" rtl="0" algn="l">
              <a:spcBef>
                <a:spcPts val="0"/>
              </a:spcBef>
              <a:spcAft>
                <a:spcPts val="0"/>
              </a:spcAft>
              <a:buNone/>
            </a:pPr>
            <a:fld id="{00000000-1234-1234-1234-123412341234}" type="slidenum">
              <a:rPr lang="en-US"/>
              <a:t>‹#›</a:t>
            </a:fld>
            <a:endParaRPr/>
          </a:p>
        </p:txBody>
      </p:sp>
      <p:sp>
        <p:nvSpPr>
          <p:cNvPr id="96" name="Google Shape;96;p14"/>
          <p:cNvSpPr txBox="1"/>
          <p:nvPr/>
        </p:nvSpPr>
        <p:spPr>
          <a:xfrm>
            <a:off x="10547150" y="360503"/>
            <a:ext cx="1244059" cy="85869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US" sz="2000">
                <a:solidFill>
                  <a:schemeClr val="dk1"/>
                </a:solidFill>
                <a:latin typeface="Constantia"/>
                <a:ea typeface="Constantia"/>
                <a:cs typeface="Constantia"/>
                <a:sym typeface="Constantia"/>
              </a:rPr>
              <a:t>SOFTWARE</a:t>
            </a:r>
            <a:br>
              <a:rPr lang="en-US" sz="2400">
                <a:solidFill>
                  <a:schemeClr val="dk1"/>
                </a:solidFill>
                <a:latin typeface="Constantia"/>
                <a:ea typeface="Constantia"/>
                <a:cs typeface="Constantia"/>
                <a:sym typeface="Constantia"/>
              </a:rPr>
            </a:br>
            <a:r>
              <a:rPr lang="en-US" sz="2400">
                <a:solidFill>
                  <a:schemeClr val="dk1"/>
                </a:solidFill>
                <a:latin typeface="Constantia"/>
                <a:ea typeface="Constantia"/>
                <a:cs typeface="Constantia"/>
                <a:sym typeface="Constantia"/>
              </a:rPr>
              <a:t>QUALITY</a:t>
            </a:r>
            <a:br>
              <a:rPr lang="en-US" sz="2400">
                <a:solidFill>
                  <a:schemeClr val="dk1"/>
                </a:solidFill>
                <a:latin typeface="Constantia"/>
                <a:ea typeface="Constantia"/>
                <a:cs typeface="Constantia"/>
                <a:sym typeface="Constantia"/>
              </a:rPr>
            </a:br>
            <a:r>
              <a:rPr lang="en-US" sz="1800">
                <a:solidFill>
                  <a:schemeClr val="dk1"/>
                </a:solidFill>
                <a:latin typeface="Constantia"/>
                <a:ea typeface="Constantia"/>
                <a:cs typeface="Constantia"/>
                <a:sym typeface="Constantia"/>
              </a:rPr>
              <a:t>CONFERENCE</a:t>
            </a:r>
            <a:endParaRPr/>
          </a:p>
        </p:txBody>
      </p:sp>
      <p:sp>
        <p:nvSpPr>
          <p:cNvPr id="97" name="Google Shape;97;p14"/>
          <p:cNvSpPr txBox="1"/>
          <p:nvPr/>
        </p:nvSpPr>
        <p:spPr>
          <a:xfrm rot="-5400000">
            <a:off x="10039462" y="666750"/>
            <a:ext cx="838199" cy="1938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US" sz="1400">
                <a:solidFill>
                  <a:schemeClr val="dk1"/>
                </a:solidFill>
                <a:latin typeface="Constantia"/>
                <a:ea typeface="Constantia"/>
                <a:cs typeface="Constantia"/>
                <a:sym typeface="Constantia"/>
              </a:rPr>
              <a:t>PACIFIC   NW</a:t>
            </a:r>
            <a:endParaRPr/>
          </a:p>
        </p:txBody>
      </p:sp>
      <p:sp>
        <p:nvSpPr>
          <p:cNvPr id="98" name="Google Shape;98;p14"/>
          <p:cNvSpPr txBox="1"/>
          <p:nvPr/>
        </p:nvSpPr>
        <p:spPr>
          <a:xfrm>
            <a:off x="0" y="6516368"/>
            <a:ext cx="990600"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600">
                <a:solidFill>
                  <a:schemeClr val="dk1"/>
                </a:solidFill>
                <a:latin typeface="Constantia"/>
                <a:ea typeface="Constantia"/>
                <a:cs typeface="Constantia"/>
                <a:sym typeface="Constantia"/>
              </a:rPr>
              <a:t>PNSQC</a:t>
            </a:r>
            <a:r>
              <a:rPr lang="en-US" sz="1800">
                <a:solidFill>
                  <a:schemeClr val="dk1"/>
                </a:solidFill>
                <a:latin typeface="Constantia"/>
                <a:ea typeface="Constantia"/>
                <a:cs typeface="Constantia"/>
                <a:sym typeface="Constantia"/>
              </a:rPr>
              <a:t> ™</a:t>
            </a:r>
            <a:endParaRPr sz="1800">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showMasterSp="0">
  <p:cSld name="Name Card">
    <p:spTree>
      <p:nvGrpSpPr>
        <p:cNvPr id="99" name="Shape 99"/>
        <p:cNvGrpSpPr/>
        <p:nvPr/>
      </p:nvGrpSpPr>
      <p:grpSpPr>
        <a:xfrm>
          <a:off x="0" y="0"/>
          <a:ext cx="0" cy="0"/>
          <a:chOff x="0" y="0"/>
          <a:chExt cx="0" cy="0"/>
        </a:xfrm>
      </p:grpSpPr>
      <p:pic>
        <p:nvPicPr>
          <p:cNvPr descr="C3-HD-BTM.png" id="100" name="Google Shape;100;p15"/>
          <p:cNvPicPr preferRelativeResize="0"/>
          <p:nvPr/>
        </p:nvPicPr>
        <p:blipFill rotWithShape="1">
          <a:blip r:embed="rId2">
            <a:alphaModFix/>
          </a:blip>
          <a:srcRect b="0" l="0" r="0" t="0"/>
          <a:stretch/>
        </p:blipFill>
        <p:spPr>
          <a:xfrm>
            <a:off x="0" y="4375150"/>
            <a:ext cx="12188825" cy="2482850"/>
          </a:xfrm>
          <a:prstGeom prst="rect">
            <a:avLst/>
          </a:prstGeom>
          <a:noFill/>
          <a:ln>
            <a:noFill/>
          </a:ln>
        </p:spPr>
      </p:pic>
      <p:sp>
        <p:nvSpPr>
          <p:cNvPr id="101" name="Google Shape;101;p15"/>
          <p:cNvSpPr txBox="1"/>
          <p:nvPr>
            <p:ph type="title"/>
          </p:nvPr>
        </p:nvSpPr>
        <p:spPr>
          <a:xfrm>
            <a:off x="1024228" y="1124702"/>
            <a:ext cx="10143544" cy="2511835"/>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199"/>
              <a:buFont typeface="Source Sans Pro"/>
              <a:buNone/>
              <a:defRPr b="0" i="0" sz="31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2" name="Google Shape;102;p15"/>
          <p:cNvSpPr txBox="1"/>
          <p:nvPr>
            <p:ph idx="1" type="body"/>
          </p:nvPr>
        </p:nvSpPr>
        <p:spPr>
          <a:xfrm>
            <a:off x="1024200" y="3648316"/>
            <a:ext cx="10142012" cy="99988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9pPr>
          </a:lstStyle>
          <a:p/>
        </p:txBody>
      </p:sp>
      <p:sp>
        <p:nvSpPr>
          <p:cNvPr id="103" name="Google Shape;103;p15"/>
          <p:cNvSpPr txBox="1"/>
          <p:nvPr>
            <p:ph idx="11" type="ftr"/>
          </p:nvPr>
        </p:nvSpPr>
        <p:spPr>
          <a:xfrm>
            <a:off x="4176541" y="6370637"/>
            <a:ext cx="698967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104" name="Google Shape;104;p15"/>
          <p:cNvSpPr txBox="1"/>
          <p:nvPr>
            <p:ph idx="12" type="sldNum"/>
          </p:nvPr>
        </p:nvSpPr>
        <p:spPr>
          <a:xfrm>
            <a:off x="10859623" y="381001"/>
            <a:ext cx="64358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Source Sans Pro"/>
                <a:ea typeface="Source Sans Pro"/>
                <a:cs typeface="Source Sans Pro"/>
                <a:sym typeface="Source Sans Pro"/>
              </a:defRPr>
            </a:lvl1pPr>
            <a:lvl2pPr indent="0" lvl="1" marL="0" marR="0" rtl="0" algn="l">
              <a:spcBef>
                <a:spcPts val="0"/>
              </a:spcBef>
              <a:buNone/>
              <a:defRPr sz="1800">
                <a:solidFill>
                  <a:schemeClr val="dk1"/>
                </a:solidFill>
                <a:latin typeface="Source Sans Pro"/>
                <a:ea typeface="Source Sans Pro"/>
                <a:cs typeface="Source Sans Pro"/>
                <a:sym typeface="Source Sans Pro"/>
              </a:defRPr>
            </a:lvl2pPr>
            <a:lvl3pPr indent="0" lvl="2" marL="0" marR="0" rtl="0" algn="l">
              <a:spcBef>
                <a:spcPts val="0"/>
              </a:spcBef>
              <a:buNone/>
              <a:defRPr sz="1800">
                <a:solidFill>
                  <a:schemeClr val="dk1"/>
                </a:solidFill>
                <a:latin typeface="Source Sans Pro"/>
                <a:ea typeface="Source Sans Pro"/>
                <a:cs typeface="Source Sans Pro"/>
                <a:sym typeface="Source Sans Pro"/>
              </a:defRPr>
            </a:lvl3pPr>
            <a:lvl4pPr indent="0" lvl="3" marL="0" marR="0" rtl="0" algn="l">
              <a:spcBef>
                <a:spcPts val="0"/>
              </a:spcBef>
              <a:buNone/>
              <a:defRPr sz="1800">
                <a:solidFill>
                  <a:schemeClr val="dk1"/>
                </a:solidFill>
                <a:latin typeface="Source Sans Pro"/>
                <a:ea typeface="Source Sans Pro"/>
                <a:cs typeface="Source Sans Pro"/>
                <a:sym typeface="Source Sans Pro"/>
              </a:defRPr>
            </a:lvl4pPr>
            <a:lvl5pPr indent="0" lvl="4" marL="0" marR="0" rtl="0" algn="l">
              <a:spcBef>
                <a:spcPts val="0"/>
              </a:spcBef>
              <a:buNone/>
              <a:defRPr sz="1800">
                <a:solidFill>
                  <a:schemeClr val="dk1"/>
                </a:solidFill>
                <a:latin typeface="Source Sans Pro"/>
                <a:ea typeface="Source Sans Pro"/>
                <a:cs typeface="Source Sans Pro"/>
                <a:sym typeface="Source Sans Pro"/>
              </a:defRPr>
            </a:lvl5pPr>
            <a:lvl6pPr indent="0" lvl="5" marL="0" marR="0" rtl="0" algn="l">
              <a:spcBef>
                <a:spcPts val="0"/>
              </a:spcBef>
              <a:buNone/>
              <a:defRPr sz="1800">
                <a:solidFill>
                  <a:schemeClr val="dk1"/>
                </a:solidFill>
                <a:latin typeface="Source Sans Pro"/>
                <a:ea typeface="Source Sans Pro"/>
                <a:cs typeface="Source Sans Pro"/>
                <a:sym typeface="Source Sans Pro"/>
              </a:defRPr>
            </a:lvl6pPr>
            <a:lvl7pPr indent="0" lvl="6" marL="0" marR="0" rtl="0" algn="l">
              <a:spcBef>
                <a:spcPts val="0"/>
              </a:spcBef>
              <a:buNone/>
              <a:defRPr sz="1800">
                <a:solidFill>
                  <a:schemeClr val="dk1"/>
                </a:solidFill>
                <a:latin typeface="Source Sans Pro"/>
                <a:ea typeface="Source Sans Pro"/>
                <a:cs typeface="Source Sans Pro"/>
                <a:sym typeface="Source Sans Pro"/>
              </a:defRPr>
            </a:lvl7pPr>
            <a:lvl8pPr indent="0" lvl="7" marL="0" marR="0" rtl="0" algn="l">
              <a:spcBef>
                <a:spcPts val="0"/>
              </a:spcBef>
              <a:buNone/>
              <a:defRPr sz="1800">
                <a:solidFill>
                  <a:schemeClr val="dk1"/>
                </a:solidFill>
                <a:latin typeface="Source Sans Pro"/>
                <a:ea typeface="Source Sans Pro"/>
                <a:cs typeface="Source Sans Pro"/>
                <a:sym typeface="Source Sans Pro"/>
              </a:defRPr>
            </a:lvl8pPr>
            <a:lvl9pPr indent="0" lvl="8" marL="0" marR="0" rtl="0" algn="l">
              <a:spcBef>
                <a:spcPts val="0"/>
              </a:spcBef>
              <a:buNone/>
              <a:defRPr sz="1800">
                <a:solidFill>
                  <a:schemeClr val="dk1"/>
                </a:solidFill>
                <a:latin typeface="Source Sans Pro"/>
                <a:ea typeface="Source Sans Pro"/>
                <a:cs typeface="Source Sans Pro"/>
                <a:sym typeface="Source Sans Pro"/>
              </a:defRPr>
            </a:lvl9pPr>
          </a:lstStyle>
          <a:p>
            <a:pPr indent="0" lvl="0" marL="0" rtl="0" algn="l">
              <a:spcBef>
                <a:spcPts val="0"/>
              </a:spcBef>
              <a:spcAft>
                <a:spcPts val="0"/>
              </a:spcAft>
              <a:buNone/>
            </a:pPr>
            <a:fld id="{00000000-1234-1234-1234-123412341234}" type="slidenum">
              <a:rPr lang="en-US"/>
              <a:t>‹#›</a:t>
            </a:fld>
            <a:endParaRPr/>
          </a:p>
        </p:txBody>
      </p:sp>
      <p:sp>
        <p:nvSpPr>
          <p:cNvPr id="105" name="Google Shape;105;p15"/>
          <p:cNvSpPr txBox="1"/>
          <p:nvPr/>
        </p:nvSpPr>
        <p:spPr>
          <a:xfrm>
            <a:off x="10547150" y="320703"/>
            <a:ext cx="1244059" cy="85869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US" sz="2000">
                <a:solidFill>
                  <a:schemeClr val="dk1"/>
                </a:solidFill>
                <a:latin typeface="Constantia"/>
                <a:ea typeface="Constantia"/>
                <a:cs typeface="Constantia"/>
                <a:sym typeface="Constantia"/>
              </a:rPr>
              <a:t>SOFTWARE</a:t>
            </a:r>
            <a:br>
              <a:rPr lang="en-US" sz="2400">
                <a:solidFill>
                  <a:schemeClr val="dk1"/>
                </a:solidFill>
                <a:latin typeface="Constantia"/>
                <a:ea typeface="Constantia"/>
                <a:cs typeface="Constantia"/>
                <a:sym typeface="Constantia"/>
              </a:rPr>
            </a:br>
            <a:r>
              <a:rPr lang="en-US" sz="2400">
                <a:solidFill>
                  <a:schemeClr val="dk1"/>
                </a:solidFill>
                <a:latin typeface="Constantia"/>
                <a:ea typeface="Constantia"/>
                <a:cs typeface="Constantia"/>
                <a:sym typeface="Constantia"/>
              </a:rPr>
              <a:t>QUALITY</a:t>
            </a:r>
            <a:br>
              <a:rPr lang="en-US" sz="2400">
                <a:solidFill>
                  <a:schemeClr val="dk1"/>
                </a:solidFill>
                <a:latin typeface="Constantia"/>
                <a:ea typeface="Constantia"/>
                <a:cs typeface="Constantia"/>
                <a:sym typeface="Constantia"/>
              </a:rPr>
            </a:br>
            <a:r>
              <a:rPr lang="en-US" sz="1800">
                <a:solidFill>
                  <a:schemeClr val="dk1"/>
                </a:solidFill>
                <a:latin typeface="Constantia"/>
                <a:ea typeface="Constantia"/>
                <a:cs typeface="Constantia"/>
                <a:sym typeface="Constantia"/>
              </a:rPr>
              <a:t>CONFERENCE</a:t>
            </a:r>
            <a:endParaRPr/>
          </a:p>
        </p:txBody>
      </p:sp>
      <p:sp>
        <p:nvSpPr>
          <p:cNvPr id="106" name="Google Shape;106;p15"/>
          <p:cNvSpPr txBox="1"/>
          <p:nvPr/>
        </p:nvSpPr>
        <p:spPr>
          <a:xfrm rot="-5400000">
            <a:off x="10039462" y="626950"/>
            <a:ext cx="838199" cy="1938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US" sz="1400">
                <a:solidFill>
                  <a:schemeClr val="dk1"/>
                </a:solidFill>
                <a:latin typeface="Constantia"/>
                <a:ea typeface="Constantia"/>
                <a:cs typeface="Constantia"/>
                <a:sym typeface="Constantia"/>
              </a:rPr>
              <a:t>PACIFIC   NW</a:t>
            </a:r>
            <a:endParaRPr/>
          </a:p>
        </p:txBody>
      </p:sp>
      <p:sp>
        <p:nvSpPr>
          <p:cNvPr id="107" name="Google Shape;107;p15"/>
          <p:cNvSpPr txBox="1"/>
          <p:nvPr/>
        </p:nvSpPr>
        <p:spPr>
          <a:xfrm>
            <a:off x="0" y="6516368"/>
            <a:ext cx="990600"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600">
                <a:solidFill>
                  <a:schemeClr val="dk1"/>
                </a:solidFill>
                <a:latin typeface="Constantia"/>
                <a:ea typeface="Constantia"/>
                <a:cs typeface="Constantia"/>
                <a:sym typeface="Constantia"/>
              </a:rPr>
              <a:t>PNSQC</a:t>
            </a:r>
            <a:r>
              <a:rPr lang="en-US" sz="1800">
                <a:solidFill>
                  <a:schemeClr val="dk1"/>
                </a:solidFill>
                <a:latin typeface="Constantia"/>
                <a:ea typeface="Constantia"/>
                <a:cs typeface="Constantia"/>
                <a:sym typeface="Constantia"/>
              </a:rPr>
              <a:t> ™</a:t>
            </a:r>
            <a:endParaRPr sz="1800">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 Column">
  <p:cSld name="3 Picture Column">
    <p:spTree>
      <p:nvGrpSpPr>
        <p:cNvPr id="108" name="Shape 108"/>
        <p:cNvGrpSpPr/>
        <p:nvPr/>
      </p:nvGrpSpPr>
      <p:grpSpPr>
        <a:xfrm>
          <a:off x="0" y="0"/>
          <a:ext cx="0" cy="0"/>
          <a:chOff x="0" y="0"/>
          <a:chExt cx="0" cy="0"/>
        </a:xfrm>
      </p:grpSpPr>
      <p:sp>
        <p:nvSpPr>
          <p:cNvPr id="109" name="Google Shape;109;p16"/>
          <p:cNvSpPr txBox="1"/>
          <p:nvPr>
            <p:ph type="title"/>
          </p:nvPr>
        </p:nvSpPr>
        <p:spPr>
          <a:xfrm>
            <a:off x="1598612" y="1374634"/>
            <a:ext cx="9904591" cy="682765"/>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0" name="Google Shape;110;p16"/>
          <p:cNvSpPr txBox="1"/>
          <p:nvPr>
            <p:ph idx="1" type="body"/>
          </p:nvPr>
        </p:nvSpPr>
        <p:spPr>
          <a:xfrm>
            <a:off x="688439" y="4191001"/>
            <a:ext cx="3450683" cy="682765"/>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399"/>
              <a:buFont typeface="Arial"/>
              <a:buNone/>
              <a:defRPr b="0" i="0" sz="2399"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999"/>
              <a:buFont typeface="Arial"/>
              <a:buNone/>
              <a:defRPr b="1" i="0" sz="1999"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799"/>
              <a:buFont typeface="Arial"/>
              <a:buNone/>
              <a:defRPr b="1" i="0" sz="1799"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111" name="Google Shape;111;p16"/>
          <p:cNvSpPr/>
          <p:nvPr>
            <p:ph idx="2" type="pic"/>
          </p:nvPr>
        </p:nvSpPr>
        <p:spPr>
          <a:xfrm>
            <a:off x="688439" y="2362200"/>
            <a:ext cx="3450683"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9pPr>
          </a:lstStyle>
          <a:p/>
        </p:txBody>
      </p:sp>
      <p:sp>
        <p:nvSpPr>
          <p:cNvPr id="112" name="Google Shape;112;p16"/>
          <p:cNvSpPr txBox="1"/>
          <p:nvPr>
            <p:ph idx="3" type="body"/>
          </p:nvPr>
        </p:nvSpPr>
        <p:spPr>
          <a:xfrm>
            <a:off x="688439" y="4873765"/>
            <a:ext cx="3450683" cy="1344921"/>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9pPr>
          </a:lstStyle>
          <a:p/>
        </p:txBody>
      </p:sp>
      <p:sp>
        <p:nvSpPr>
          <p:cNvPr id="113" name="Google Shape;113;p16"/>
          <p:cNvSpPr txBox="1"/>
          <p:nvPr>
            <p:ph idx="4" type="body"/>
          </p:nvPr>
        </p:nvSpPr>
        <p:spPr>
          <a:xfrm>
            <a:off x="4373124" y="4191001"/>
            <a:ext cx="3448037" cy="682765"/>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399"/>
              <a:buFont typeface="Arial"/>
              <a:buNone/>
              <a:defRPr b="0" i="0" sz="2399"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999"/>
              <a:buFont typeface="Arial"/>
              <a:buNone/>
              <a:defRPr b="1" i="0" sz="1999"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799"/>
              <a:buFont typeface="Arial"/>
              <a:buNone/>
              <a:defRPr b="1" i="0" sz="1799"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114" name="Google Shape;114;p16"/>
          <p:cNvSpPr/>
          <p:nvPr>
            <p:ph idx="5" type="pic"/>
          </p:nvPr>
        </p:nvSpPr>
        <p:spPr>
          <a:xfrm>
            <a:off x="4373124" y="2362200"/>
            <a:ext cx="3448038"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9pPr>
          </a:lstStyle>
          <a:p/>
        </p:txBody>
      </p:sp>
      <p:sp>
        <p:nvSpPr>
          <p:cNvPr id="115" name="Google Shape;115;p16"/>
          <p:cNvSpPr txBox="1"/>
          <p:nvPr>
            <p:ph idx="6" type="body"/>
          </p:nvPr>
        </p:nvSpPr>
        <p:spPr>
          <a:xfrm>
            <a:off x="4373125" y="4873764"/>
            <a:ext cx="3448037" cy="1344921"/>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9pPr>
          </a:lstStyle>
          <a:p/>
        </p:txBody>
      </p:sp>
      <p:sp>
        <p:nvSpPr>
          <p:cNvPr id="116" name="Google Shape;116;p16"/>
          <p:cNvSpPr txBox="1"/>
          <p:nvPr>
            <p:ph idx="7" type="body"/>
          </p:nvPr>
        </p:nvSpPr>
        <p:spPr>
          <a:xfrm>
            <a:off x="8047635" y="4191001"/>
            <a:ext cx="3455569" cy="682765"/>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399"/>
              <a:buFont typeface="Arial"/>
              <a:buNone/>
              <a:defRPr b="0" i="0" sz="2399"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999"/>
              <a:buFont typeface="Arial"/>
              <a:buNone/>
              <a:defRPr b="1" i="0" sz="1999"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799"/>
              <a:buFont typeface="Arial"/>
              <a:buNone/>
              <a:defRPr b="1" i="0" sz="1799"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117" name="Google Shape;117;p16"/>
          <p:cNvSpPr/>
          <p:nvPr>
            <p:ph idx="8" type="pic"/>
          </p:nvPr>
        </p:nvSpPr>
        <p:spPr>
          <a:xfrm>
            <a:off x="8047759" y="2362200"/>
            <a:ext cx="3446980"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9pPr>
          </a:lstStyle>
          <a:p/>
        </p:txBody>
      </p:sp>
      <p:sp>
        <p:nvSpPr>
          <p:cNvPr id="118" name="Google Shape;118;p16"/>
          <p:cNvSpPr txBox="1"/>
          <p:nvPr>
            <p:ph idx="9" type="body"/>
          </p:nvPr>
        </p:nvSpPr>
        <p:spPr>
          <a:xfrm>
            <a:off x="8047635" y="4873762"/>
            <a:ext cx="3451546" cy="1344921"/>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9pPr>
          </a:lstStyle>
          <a:p/>
        </p:txBody>
      </p:sp>
      <p:sp>
        <p:nvSpPr>
          <p:cNvPr id="119" name="Google Shape;119;p16"/>
          <p:cNvSpPr txBox="1"/>
          <p:nvPr>
            <p:ph idx="11" type="ftr"/>
          </p:nvPr>
        </p:nvSpPr>
        <p:spPr>
          <a:xfrm>
            <a:off x="685621" y="6355846"/>
            <a:ext cx="10817582"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20" name="Shape 120"/>
        <p:cNvGrpSpPr/>
        <p:nvPr/>
      </p:nvGrpSpPr>
      <p:grpSpPr>
        <a:xfrm>
          <a:off x="0" y="0"/>
          <a:ext cx="0" cy="0"/>
          <a:chOff x="0" y="0"/>
          <a:chExt cx="0" cy="0"/>
        </a:xfrm>
      </p:grpSpPr>
      <p:sp>
        <p:nvSpPr>
          <p:cNvPr id="121" name="Google Shape;121;p17"/>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2" name="Google Shape;122;p17"/>
          <p:cNvSpPr txBox="1"/>
          <p:nvPr>
            <p:ph idx="1" type="body"/>
          </p:nvPr>
        </p:nvSpPr>
        <p:spPr>
          <a:xfrm rot="5400000">
            <a:off x="4082350" y="-1202169"/>
            <a:ext cx="4024125" cy="10817582"/>
          </a:xfrm>
          <a:prstGeom prst="rect">
            <a:avLst/>
          </a:prstGeom>
          <a:noFill/>
          <a:ln>
            <a:noFill/>
          </a:ln>
        </p:spPr>
        <p:txBody>
          <a:bodyPr anchorCtr="0" anchor="t" bIns="45700" lIns="91425" spcFirstLastPara="1" rIns="91425" wrap="square" tIns="45700"/>
          <a:lstStyle>
            <a:lvl1pPr indent="-368236" lvl="0" marL="457200" marR="0" rtl="0" algn="l">
              <a:lnSpc>
                <a:spcPct val="90000"/>
              </a:lnSpc>
              <a:spcBef>
                <a:spcPts val="1000"/>
              </a:spcBef>
              <a:spcAft>
                <a:spcPts val="0"/>
              </a:spcAft>
              <a:buClr>
                <a:schemeClr val="dk1"/>
              </a:buClr>
              <a:buSzPts val="2199"/>
              <a:buFont typeface="Arial"/>
              <a:buChar char="•"/>
              <a:defRPr b="0" i="0" sz="2199" u="none" cap="none" strike="noStrike">
                <a:solidFill>
                  <a:schemeClr val="dk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9pPr>
          </a:lstStyle>
          <a:p/>
        </p:txBody>
      </p:sp>
      <p:sp>
        <p:nvSpPr>
          <p:cNvPr id="123" name="Google Shape;123;p17"/>
          <p:cNvSpPr txBox="1"/>
          <p:nvPr>
            <p:ph idx="11" type="ftr"/>
          </p:nvPr>
        </p:nvSpPr>
        <p:spPr>
          <a:xfrm>
            <a:off x="685620" y="6355846"/>
            <a:ext cx="1081758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124" name="Shape 124"/>
        <p:cNvGrpSpPr/>
        <p:nvPr/>
      </p:nvGrpSpPr>
      <p:grpSpPr>
        <a:xfrm>
          <a:off x="0" y="0"/>
          <a:ext cx="0" cy="0"/>
          <a:chOff x="0" y="0"/>
          <a:chExt cx="0" cy="0"/>
        </a:xfrm>
      </p:grpSpPr>
      <p:pic>
        <p:nvPicPr>
          <p:cNvPr descr="C3-HD-BTM.png" id="125" name="Google Shape;125;p18"/>
          <p:cNvPicPr preferRelativeResize="0"/>
          <p:nvPr/>
        </p:nvPicPr>
        <p:blipFill rotWithShape="1">
          <a:blip r:embed="rId2">
            <a:alphaModFix/>
          </a:blip>
          <a:srcRect b="0" l="0" r="0" t="0"/>
          <a:stretch/>
        </p:blipFill>
        <p:spPr>
          <a:xfrm>
            <a:off x="0" y="4375150"/>
            <a:ext cx="12188825" cy="2482850"/>
          </a:xfrm>
          <a:prstGeom prst="rect">
            <a:avLst/>
          </a:prstGeom>
          <a:noFill/>
          <a:ln>
            <a:noFill/>
          </a:ln>
        </p:spPr>
      </p:pic>
      <p:sp>
        <p:nvSpPr>
          <p:cNvPr id="126" name="Google Shape;126;p18"/>
          <p:cNvSpPr txBox="1"/>
          <p:nvPr>
            <p:ph type="title"/>
          </p:nvPr>
        </p:nvSpPr>
        <p:spPr>
          <a:xfrm rot="5400000">
            <a:off x="7457277" y="1668202"/>
            <a:ext cx="3903133" cy="2056864"/>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7" name="Google Shape;127;p18"/>
          <p:cNvSpPr txBox="1"/>
          <p:nvPr>
            <p:ph idx="1" type="body"/>
          </p:nvPr>
        </p:nvSpPr>
        <p:spPr>
          <a:xfrm rot="5400000">
            <a:off x="2750739" y="-981472"/>
            <a:ext cx="3903133" cy="7356212"/>
          </a:xfrm>
          <a:prstGeom prst="rect">
            <a:avLst/>
          </a:prstGeom>
          <a:noFill/>
          <a:ln>
            <a:noFill/>
          </a:ln>
        </p:spPr>
        <p:txBody>
          <a:bodyPr anchorCtr="0" anchor="t" bIns="45700" lIns="91425" spcFirstLastPara="1" rIns="91425" wrap="square" tIns="45700"/>
          <a:lstStyle>
            <a:lvl1pPr indent="-368236" lvl="0" marL="457200" marR="0" rtl="0" algn="l">
              <a:lnSpc>
                <a:spcPct val="90000"/>
              </a:lnSpc>
              <a:spcBef>
                <a:spcPts val="1000"/>
              </a:spcBef>
              <a:spcAft>
                <a:spcPts val="0"/>
              </a:spcAft>
              <a:buClr>
                <a:schemeClr val="dk1"/>
              </a:buClr>
              <a:buSzPts val="2199"/>
              <a:buFont typeface="Arial"/>
              <a:buChar char="•"/>
              <a:defRPr b="0" i="0" sz="2199" u="none" cap="none" strike="noStrike">
                <a:solidFill>
                  <a:schemeClr val="dk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9pPr>
          </a:lstStyle>
          <a:p/>
        </p:txBody>
      </p:sp>
      <p:sp>
        <p:nvSpPr>
          <p:cNvPr id="128" name="Google Shape;128;p18"/>
          <p:cNvSpPr txBox="1"/>
          <p:nvPr>
            <p:ph idx="11" type="ftr"/>
          </p:nvPr>
        </p:nvSpPr>
        <p:spPr>
          <a:xfrm>
            <a:off x="3450290" y="6370637"/>
            <a:ext cx="698967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129" name="Google Shape;129;p18"/>
          <p:cNvSpPr txBox="1"/>
          <p:nvPr/>
        </p:nvSpPr>
        <p:spPr>
          <a:xfrm>
            <a:off x="10623350" y="320703"/>
            <a:ext cx="1244059" cy="85869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US" sz="2000">
                <a:solidFill>
                  <a:schemeClr val="dk1"/>
                </a:solidFill>
                <a:latin typeface="Constantia"/>
                <a:ea typeface="Constantia"/>
                <a:cs typeface="Constantia"/>
                <a:sym typeface="Constantia"/>
              </a:rPr>
              <a:t>SOFTWARE</a:t>
            </a:r>
            <a:br>
              <a:rPr lang="en-US" sz="2400">
                <a:solidFill>
                  <a:schemeClr val="dk1"/>
                </a:solidFill>
                <a:latin typeface="Constantia"/>
                <a:ea typeface="Constantia"/>
                <a:cs typeface="Constantia"/>
                <a:sym typeface="Constantia"/>
              </a:rPr>
            </a:br>
            <a:r>
              <a:rPr lang="en-US" sz="2400">
                <a:solidFill>
                  <a:schemeClr val="dk1"/>
                </a:solidFill>
                <a:latin typeface="Constantia"/>
                <a:ea typeface="Constantia"/>
                <a:cs typeface="Constantia"/>
                <a:sym typeface="Constantia"/>
              </a:rPr>
              <a:t>QUALITY</a:t>
            </a:r>
            <a:br>
              <a:rPr lang="en-US" sz="2400">
                <a:solidFill>
                  <a:schemeClr val="dk1"/>
                </a:solidFill>
                <a:latin typeface="Constantia"/>
                <a:ea typeface="Constantia"/>
                <a:cs typeface="Constantia"/>
                <a:sym typeface="Constantia"/>
              </a:rPr>
            </a:br>
            <a:r>
              <a:rPr lang="en-US" sz="1800">
                <a:solidFill>
                  <a:schemeClr val="dk1"/>
                </a:solidFill>
                <a:latin typeface="Constantia"/>
                <a:ea typeface="Constantia"/>
                <a:cs typeface="Constantia"/>
                <a:sym typeface="Constantia"/>
              </a:rPr>
              <a:t>CONFERENCE</a:t>
            </a:r>
            <a:endParaRPr/>
          </a:p>
        </p:txBody>
      </p:sp>
      <p:sp>
        <p:nvSpPr>
          <p:cNvPr id="130" name="Google Shape;130;p18"/>
          <p:cNvSpPr txBox="1"/>
          <p:nvPr/>
        </p:nvSpPr>
        <p:spPr>
          <a:xfrm rot="-5400000">
            <a:off x="10115662" y="626950"/>
            <a:ext cx="838199" cy="1938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US" sz="1400">
                <a:solidFill>
                  <a:schemeClr val="dk1"/>
                </a:solidFill>
                <a:latin typeface="Constantia"/>
                <a:ea typeface="Constantia"/>
                <a:cs typeface="Constantia"/>
                <a:sym typeface="Constantia"/>
              </a:rPr>
              <a:t>PACIFIC   NW</a:t>
            </a:r>
            <a:endParaRPr/>
          </a:p>
        </p:txBody>
      </p:sp>
      <p:sp>
        <p:nvSpPr>
          <p:cNvPr id="131" name="Google Shape;131;p18"/>
          <p:cNvSpPr txBox="1"/>
          <p:nvPr/>
        </p:nvSpPr>
        <p:spPr>
          <a:xfrm>
            <a:off x="0" y="6516368"/>
            <a:ext cx="990600"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600">
                <a:solidFill>
                  <a:schemeClr val="dk1"/>
                </a:solidFill>
                <a:latin typeface="Constantia"/>
                <a:ea typeface="Constantia"/>
                <a:cs typeface="Constantia"/>
                <a:sym typeface="Constantia"/>
              </a:rPr>
              <a:t>PNSQC</a:t>
            </a:r>
            <a:r>
              <a:rPr lang="en-US" sz="1800">
                <a:solidFill>
                  <a:schemeClr val="dk1"/>
                </a:solidFill>
                <a:latin typeface="Constantia"/>
                <a:ea typeface="Constantia"/>
                <a:cs typeface="Constantia"/>
                <a:sym typeface="Constantia"/>
              </a:rPr>
              <a:t> ™</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0" name="Shape 140"/>
        <p:cNvGrpSpPr/>
        <p:nvPr/>
      </p:nvGrpSpPr>
      <p:grpSpPr>
        <a:xfrm>
          <a:off x="0" y="0"/>
          <a:ext cx="0" cy="0"/>
          <a:chOff x="0" y="0"/>
          <a:chExt cx="0" cy="0"/>
        </a:xfrm>
      </p:grpSpPr>
      <p:sp>
        <p:nvSpPr>
          <p:cNvPr id="141" name="Google Shape;141;p20"/>
          <p:cNvSpPr txBox="1"/>
          <p:nvPr>
            <p:ph idx="11" type="ftr"/>
          </p:nvPr>
        </p:nvSpPr>
        <p:spPr>
          <a:xfrm>
            <a:off x="685620" y="6355846"/>
            <a:ext cx="1089519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5" name="Shape 25"/>
        <p:cNvGrpSpPr/>
        <p:nvPr/>
      </p:nvGrpSpPr>
      <p:grpSpPr>
        <a:xfrm>
          <a:off x="0" y="0"/>
          <a:ext cx="0" cy="0"/>
          <a:chOff x="0" y="0"/>
          <a:chExt cx="0" cy="0"/>
        </a:xfrm>
      </p:grpSpPr>
      <p:sp>
        <p:nvSpPr>
          <p:cNvPr id="26" name="Google Shape;26;p3"/>
          <p:cNvSpPr txBox="1"/>
          <p:nvPr>
            <p:ph type="title"/>
          </p:nvPr>
        </p:nvSpPr>
        <p:spPr>
          <a:xfrm>
            <a:off x="1370012" y="1371600"/>
            <a:ext cx="10133192" cy="685801"/>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 name="Google Shape;27;p3"/>
          <p:cNvSpPr txBox="1"/>
          <p:nvPr>
            <p:ph idx="1" type="body"/>
          </p:nvPr>
        </p:nvSpPr>
        <p:spPr>
          <a:xfrm>
            <a:off x="685622" y="2194561"/>
            <a:ext cx="10817582" cy="4024125"/>
          </a:xfrm>
          <a:prstGeom prst="rect">
            <a:avLst/>
          </a:prstGeom>
          <a:noFill/>
          <a:ln>
            <a:noFill/>
          </a:ln>
        </p:spPr>
        <p:txBody>
          <a:bodyPr anchorCtr="0" anchor="t" bIns="45700" lIns="91425" spcFirstLastPara="1" rIns="91425" wrap="square" tIns="45700"/>
          <a:lstStyle>
            <a:lvl1pPr indent="-368236" lvl="0" marL="457200" marR="0" rtl="0" algn="l">
              <a:lnSpc>
                <a:spcPct val="90000"/>
              </a:lnSpc>
              <a:spcBef>
                <a:spcPts val="1000"/>
              </a:spcBef>
              <a:spcAft>
                <a:spcPts val="0"/>
              </a:spcAft>
              <a:buClr>
                <a:schemeClr val="dk1"/>
              </a:buClr>
              <a:buSzPts val="2199"/>
              <a:buFont typeface="Arial"/>
              <a:buChar char="•"/>
              <a:defRPr b="0" i="0" sz="2199" u="none" cap="none" strike="noStrike">
                <a:solidFill>
                  <a:schemeClr val="dk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9pPr>
          </a:lstStyle>
          <a:p/>
        </p:txBody>
      </p:sp>
      <p:sp>
        <p:nvSpPr>
          <p:cNvPr id="28" name="Google Shape;28;p3"/>
          <p:cNvSpPr txBox="1"/>
          <p:nvPr>
            <p:ph idx="11" type="ftr"/>
          </p:nvPr>
        </p:nvSpPr>
        <p:spPr>
          <a:xfrm>
            <a:off x="685620" y="6355846"/>
            <a:ext cx="1081758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 name="Shape 29"/>
        <p:cNvGrpSpPr/>
        <p:nvPr/>
      </p:nvGrpSpPr>
      <p:grpSpPr>
        <a:xfrm>
          <a:off x="0" y="0"/>
          <a:ext cx="0" cy="0"/>
          <a:chOff x="0" y="0"/>
          <a:chExt cx="0" cy="0"/>
        </a:xfrm>
      </p:grpSpPr>
      <p:sp>
        <p:nvSpPr>
          <p:cNvPr id="30" name="Google Shape;30;p4"/>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4"/>
          <p:cNvSpPr txBox="1"/>
          <p:nvPr>
            <p:ph idx="1" type="body"/>
          </p:nvPr>
        </p:nvSpPr>
        <p:spPr>
          <a:xfrm>
            <a:off x="685621" y="2194560"/>
            <a:ext cx="5332611" cy="4024125"/>
          </a:xfrm>
          <a:prstGeom prst="rect">
            <a:avLst/>
          </a:prstGeom>
          <a:noFill/>
          <a:ln>
            <a:noFill/>
          </a:ln>
        </p:spPr>
        <p:txBody>
          <a:bodyPr anchorCtr="0" anchor="t" bIns="45700" lIns="91425" spcFirstLastPara="1" rIns="91425" wrap="square" tIns="45700"/>
          <a:lstStyle>
            <a:lvl1pPr indent="-368236" lvl="0" marL="457200" marR="0" rtl="0" algn="l">
              <a:lnSpc>
                <a:spcPct val="90000"/>
              </a:lnSpc>
              <a:spcBef>
                <a:spcPts val="1000"/>
              </a:spcBef>
              <a:spcAft>
                <a:spcPts val="0"/>
              </a:spcAft>
              <a:buClr>
                <a:schemeClr val="dk1"/>
              </a:buClr>
              <a:buSzPts val="2199"/>
              <a:buFont typeface="Arial"/>
              <a:buChar char="•"/>
              <a:defRPr b="0" i="0" sz="2199" u="none" cap="none" strike="noStrike">
                <a:solidFill>
                  <a:schemeClr val="dk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9pPr>
          </a:lstStyle>
          <a:p/>
        </p:txBody>
      </p:sp>
      <p:sp>
        <p:nvSpPr>
          <p:cNvPr id="32" name="Google Shape;32;p4"/>
          <p:cNvSpPr txBox="1"/>
          <p:nvPr>
            <p:ph idx="2" type="body"/>
          </p:nvPr>
        </p:nvSpPr>
        <p:spPr>
          <a:xfrm>
            <a:off x="6170593" y="2194560"/>
            <a:ext cx="5332611" cy="4024125"/>
          </a:xfrm>
          <a:prstGeom prst="rect">
            <a:avLst/>
          </a:prstGeom>
          <a:noFill/>
          <a:ln>
            <a:noFill/>
          </a:ln>
        </p:spPr>
        <p:txBody>
          <a:bodyPr anchorCtr="0" anchor="t" bIns="45700" lIns="91425" spcFirstLastPara="1" rIns="91425" wrap="square" tIns="45700"/>
          <a:lstStyle>
            <a:lvl1pPr indent="-368236" lvl="0" marL="457200" marR="0" rtl="0" algn="l">
              <a:lnSpc>
                <a:spcPct val="90000"/>
              </a:lnSpc>
              <a:spcBef>
                <a:spcPts val="1000"/>
              </a:spcBef>
              <a:spcAft>
                <a:spcPts val="0"/>
              </a:spcAft>
              <a:buClr>
                <a:schemeClr val="dk1"/>
              </a:buClr>
              <a:buSzPts val="2199"/>
              <a:buFont typeface="Arial"/>
              <a:buChar char="•"/>
              <a:defRPr b="0" i="0" sz="2199" u="none" cap="none" strike="noStrike">
                <a:solidFill>
                  <a:schemeClr val="dk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9pPr>
          </a:lstStyle>
          <a:p/>
        </p:txBody>
      </p:sp>
      <p:sp>
        <p:nvSpPr>
          <p:cNvPr id="33" name="Google Shape;33;p4"/>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spTree>
      <p:nvGrpSpPr>
        <p:cNvPr id="34" name="Shape 34"/>
        <p:cNvGrpSpPr/>
        <p:nvPr/>
      </p:nvGrpSpPr>
      <p:grpSpPr>
        <a:xfrm>
          <a:off x="0" y="0"/>
          <a:ext cx="0" cy="0"/>
          <a:chOff x="0" y="0"/>
          <a:chExt cx="0" cy="0"/>
        </a:xfrm>
      </p:grpSpPr>
      <p:pic>
        <p:nvPicPr>
          <p:cNvPr descr="C3-HD-BTM.png" id="35" name="Google Shape;35;p5"/>
          <p:cNvPicPr preferRelativeResize="0"/>
          <p:nvPr/>
        </p:nvPicPr>
        <p:blipFill rotWithShape="1">
          <a:blip r:embed="rId2">
            <a:alphaModFix/>
          </a:blip>
          <a:srcRect b="0" l="0" r="0" t="0"/>
          <a:stretch/>
        </p:blipFill>
        <p:spPr>
          <a:xfrm>
            <a:off x="0" y="4375150"/>
            <a:ext cx="12188825" cy="2482850"/>
          </a:xfrm>
          <a:prstGeom prst="rect">
            <a:avLst/>
          </a:prstGeom>
          <a:noFill/>
          <a:ln>
            <a:noFill/>
          </a:ln>
        </p:spPr>
      </p:pic>
      <p:sp>
        <p:nvSpPr>
          <p:cNvPr id="36" name="Google Shape;36;p5"/>
          <p:cNvSpPr txBox="1"/>
          <p:nvPr>
            <p:ph type="title"/>
          </p:nvPr>
        </p:nvSpPr>
        <p:spPr>
          <a:xfrm>
            <a:off x="685622" y="1203297"/>
            <a:ext cx="10817581" cy="2352172"/>
          </a:xfrm>
          <a:prstGeom prst="rect">
            <a:avLst/>
          </a:prstGeom>
          <a:noFill/>
          <a:ln>
            <a:noFill/>
          </a:ln>
        </p:spPr>
        <p:txBody>
          <a:bodyPr anchorCtr="0" anchor="b" bIns="45700" lIns="91425" spcFirstLastPara="1" rIns="91425" wrap="square" tIns="45700"/>
          <a:lstStyle>
            <a:lvl1pPr lvl="0" marR="0" rtl="0" algn="r">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5"/>
          <p:cNvSpPr txBox="1"/>
          <p:nvPr>
            <p:ph idx="1" type="body"/>
          </p:nvPr>
        </p:nvSpPr>
        <p:spPr>
          <a:xfrm>
            <a:off x="1024200" y="3641726"/>
            <a:ext cx="10487468" cy="95567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rgbClr val="888888"/>
              </a:buClr>
              <a:buSzPts val="2199"/>
              <a:buFont typeface="Arial"/>
              <a:buNone/>
              <a:defRPr b="0" i="0" sz="2199" u="none" cap="none" strike="noStrike">
                <a:solidFill>
                  <a:srgbClr val="888888"/>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rgbClr val="888888"/>
              </a:buClr>
              <a:buSzPts val="1999"/>
              <a:buFont typeface="Arial"/>
              <a:buNone/>
              <a:defRPr b="0" i="0" sz="1999" u="none" cap="none" strike="noStrike">
                <a:solidFill>
                  <a:srgbClr val="888888"/>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rgbClr val="888888"/>
              </a:buClr>
              <a:buSzPts val="1799"/>
              <a:buFont typeface="Arial"/>
              <a:buNone/>
              <a:defRPr b="0" i="0" sz="1799" u="none" cap="none" strike="noStrike">
                <a:solidFill>
                  <a:srgbClr val="888888"/>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9pPr>
          </a:lstStyle>
          <a:p/>
        </p:txBody>
      </p:sp>
      <p:sp>
        <p:nvSpPr>
          <p:cNvPr id="38" name="Google Shape;38;p5"/>
          <p:cNvSpPr txBox="1"/>
          <p:nvPr>
            <p:ph idx="11" type="ftr"/>
          </p:nvPr>
        </p:nvSpPr>
        <p:spPr>
          <a:xfrm>
            <a:off x="4513532" y="6408756"/>
            <a:ext cx="6989671" cy="36406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39" name="Google Shape;39;p5"/>
          <p:cNvSpPr txBox="1"/>
          <p:nvPr/>
        </p:nvSpPr>
        <p:spPr>
          <a:xfrm>
            <a:off x="10260553" y="267211"/>
            <a:ext cx="1244059" cy="85869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0" i="0" lang="en-US" sz="2000" u="none" cap="none" strike="noStrike">
                <a:solidFill>
                  <a:schemeClr val="dk1"/>
                </a:solidFill>
                <a:latin typeface="Constantia"/>
                <a:ea typeface="Constantia"/>
                <a:cs typeface="Constantia"/>
                <a:sym typeface="Constantia"/>
              </a:rPr>
              <a:t>SOFTWARE</a:t>
            </a:r>
            <a:br>
              <a:rPr b="0" i="0" lang="en-US" sz="2400" u="none" cap="none" strike="noStrike">
                <a:solidFill>
                  <a:schemeClr val="dk1"/>
                </a:solidFill>
                <a:latin typeface="Constantia"/>
                <a:ea typeface="Constantia"/>
                <a:cs typeface="Constantia"/>
                <a:sym typeface="Constantia"/>
              </a:rPr>
            </a:br>
            <a:r>
              <a:rPr b="0" i="0" lang="en-US" sz="2400" u="none" cap="none" strike="noStrike">
                <a:solidFill>
                  <a:schemeClr val="dk1"/>
                </a:solidFill>
                <a:latin typeface="Constantia"/>
                <a:ea typeface="Constantia"/>
                <a:cs typeface="Constantia"/>
                <a:sym typeface="Constantia"/>
              </a:rPr>
              <a:t>QUALITY</a:t>
            </a:r>
            <a:br>
              <a:rPr b="0" i="0" lang="en-US" sz="2400" u="none" cap="none" strike="noStrike">
                <a:solidFill>
                  <a:schemeClr val="dk1"/>
                </a:solidFill>
                <a:latin typeface="Constantia"/>
                <a:ea typeface="Constantia"/>
                <a:cs typeface="Constantia"/>
                <a:sym typeface="Constantia"/>
              </a:rPr>
            </a:br>
            <a:r>
              <a:rPr b="0" i="0" lang="en-US" sz="1800" u="none" cap="none" strike="noStrike">
                <a:solidFill>
                  <a:schemeClr val="dk1"/>
                </a:solidFill>
                <a:latin typeface="Constantia"/>
                <a:ea typeface="Constantia"/>
                <a:cs typeface="Constantia"/>
                <a:sym typeface="Constantia"/>
              </a:rPr>
              <a:t>CONFERENCE</a:t>
            </a:r>
            <a:endParaRPr/>
          </a:p>
        </p:txBody>
      </p:sp>
      <p:sp>
        <p:nvSpPr>
          <p:cNvPr id="40" name="Google Shape;40;p5"/>
          <p:cNvSpPr txBox="1"/>
          <p:nvPr/>
        </p:nvSpPr>
        <p:spPr>
          <a:xfrm rot="-5400000">
            <a:off x="9752865" y="573458"/>
            <a:ext cx="838199" cy="1938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0" i="0" lang="en-US" sz="1400" u="none" cap="none" strike="noStrike">
                <a:solidFill>
                  <a:schemeClr val="dk1"/>
                </a:solidFill>
                <a:latin typeface="Constantia"/>
                <a:ea typeface="Constantia"/>
                <a:cs typeface="Constantia"/>
                <a:sym typeface="Constantia"/>
              </a:rPr>
              <a:t>PACIFIC   NW</a:t>
            </a:r>
            <a:endParaRPr/>
          </a:p>
        </p:txBody>
      </p:sp>
      <p:sp>
        <p:nvSpPr>
          <p:cNvPr id="41" name="Google Shape;41;p5"/>
          <p:cNvSpPr txBox="1"/>
          <p:nvPr/>
        </p:nvSpPr>
        <p:spPr>
          <a:xfrm>
            <a:off x="0" y="6516368"/>
            <a:ext cx="990600"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US" sz="1600" u="none" cap="none" strike="noStrike">
                <a:solidFill>
                  <a:schemeClr val="dk1"/>
                </a:solidFill>
                <a:latin typeface="Constantia"/>
                <a:ea typeface="Constantia"/>
                <a:cs typeface="Constantia"/>
                <a:sym typeface="Constantia"/>
              </a:rPr>
              <a:t>PNSQC</a:t>
            </a:r>
            <a:r>
              <a:rPr b="0" i="0" lang="en-US" sz="1800" u="none" cap="none" strike="noStrike">
                <a:solidFill>
                  <a:schemeClr val="dk1"/>
                </a:solidFill>
                <a:latin typeface="Constantia"/>
                <a:ea typeface="Constantia"/>
                <a:cs typeface="Constantia"/>
                <a:sym typeface="Constantia"/>
              </a:rPr>
              <a:t> ™</a:t>
            </a:r>
            <a:endParaRPr b="0" i="0" sz="1800" u="none" cap="none" strike="noStrike">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2" name="Shape 42"/>
        <p:cNvGrpSpPr/>
        <p:nvPr/>
      </p:nvGrpSpPr>
      <p:grpSpPr>
        <a:xfrm>
          <a:off x="0" y="0"/>
          <a:ext cx="0" cy="0"/>
          <a:chOff x="0" y="0"/>
          <a:chExt cx="0" cy="0"/>
        </a:xfrm>
      </p:grpSpPr>
      <p:sp>
        <p:nvSpPr>
          <p:cNvPr id="43" name="Google Shape;43;p6"/>
          <p:cNvSpPr txBox="1"/>
          <p:nvPr>
            <p:ph idx="11" type="ftr"/>
          </p:nvPr>
        </p:nvSpPr>
        <p:spPr>
          <a:xfrm>
            <a:off x="685620" y="6355846"/>
            <a:ext cx="1089519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showMasterSp="0">
  <p:cSld name="Quote with Caption">
    <p:spTree>
      <p:nvGrpSpPr>
        <p:cNvPr id="44" name="Shape 44"/>
        <p:cNvGrpSpPr/>
        <p:nvPr/>
      </p:nvGrpSpPr>
      <p:grpSpPr>
        <a:xfrm>
          <a:off x="0" y="0"/>
          <a:ext cx="0" cy="0"/>
          <a:chOff x="0" y="0"/>
          <a:chExt cx="0" cy="0"/>
        </a:xfrm>
      </p:grpSpPr>
      <p:pic>
        <p:nvPicPr>
          <p:cNvPr descr="C3-HD-BTM.png" id="45" name="Google Shape;45;p7"/>
          <p:cNvPicPr preferRelativeResize="0"/>
          <p:nvPr/>
        </p:nvPicPr>
        <p:blipFill rotWithShape="1">
          <a:blip r:embed="rId2">
            <a:alphaModFix/>
          </a:blip>
          <a:srcRect b="0" l="0" r="0" t="0"/>
          <a:stretch/>
        </p:blipFill>
        <p:spPr>
          <a:xfrm>
            <a:off x="0" y="4375150"/>
            <a:ext cx="12188825" cy="2482850"/>
          </a:xfrm>
          <a:prstGeom prst="rect">
            <a:avLst/>
          </a:prstGeom>
          <a:noFill/>
          <a:ln>
            <a:noFill/>
          </a:ln>
        </p:spPr>
      </p:pic>
      <p:sp>
        <p:nvSpPr>
          <p:cNvPr id="46" name="Google Shape;46;p7"/>
          <p:cNvSpPr txBox="1"/>
          <p:nvPr>
            <p:ph type="title"/>
          </p:nvPr>
        </p:nvSpPr>
        <p:spPr>
          <a:xfrm>
            <a:off x="1024201" y="753534"/>
            <a:ext cx="10148889" cy="2604495"/>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3199"/>
              <a:buFont typeface="Source Sans Pro"/>
              <a:buNone/>
              <a:defRPr b="0" i="0" sz="31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Google Shape;47;p7"/>
          <p:cNvSpPr txBox="1"/>
          <p:nvPr>
            <p:ph idx="1" type="body"/>
          </p:nvPr>
        </p:nvSpPr>
        <p:spPr>
          <a:xfrm>
            <a:off x="1303525" y="3365557"/>
            <a:ext cx="9590238" cy="444443"/>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9pPr>
          </a:lstStyle>
          <a:p/>
        </p:txBody>
      </p:sp>
      <p:sp>
        <p:nvSpPr>
          <p:cNvPr id="48" name="Google Shape;48;p7"/>
          <p:cNvSpPr txBox="1"/>
          <p:nvPr>
            <p:ph idx="2" type="body"/>
          </p:nvPr>
        </p:nvSpPr>
        <p:spPr>
          <a:xfrm>
            <a:off x="1024201" y="3959863"/>
            <a:ext cx="10148889" cy="679871"/>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9pPr>
          </a:lstStyle>
          <a:p/>
        </p:txBody>
      </p:sp>
      <p:sp>
        <p:nvSpPr>
          <p:cNvPr id="49" name="Google Shape;49;p7"/>
          <p:cNvSpPr txBox="1"/>
          <p:nvPr>
            <p:ph idx="11" type="ftr"/>
          </p:nvPr>
        </p:nvSpPr>
        <p:spPr>
          <a:xfrm>
            <a:off x="4191742" y="6370637"/>
            <a:ext cx="698967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50" name="Google Shape;50;p7"/>
          <p:cNvSpPr txBox="1"/>
          <p:nvPr>
            <p:ph idx="12" type="sldNum"/>
          </p:nvPr>
        </p:nvSpPr>
        <p:spPr>
          <a:xfrm>
            <a:off x="10859623" y="381001"/>
            <a:ext cx="64358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Source Sans Pro"/>
                <a:ea typeface="Source Sans Pro"/>
                <a:cs typeface="Source Sans Pro"/>
                <a:sym typeface="Source Sans Pro"/>
              </a:defRPr>
            </a:lvl1pPr>
            <a:lvl2pPr indent="0" lvl="1" marL="0" marR="0" rtl="0" algn="l">
              <a:spcBef>
                <a:spcPts val="0"/>
              </a:spcBef>
              <a:buNone/>
              <a:defRPr b="0" i="0" sz="1800" u="none" cap="none" strike="noStrike">
                <a:solidFill>
                  <a:schemeClr val="dk1"/>
                </a:solidFill>
                <a:latin typeface="Source Sans Pro"/>
                <a:ea typeface="Source Sans Pro"/>
                <a:cs typeface="Source Sans Pro"/>
                <a:sym typeface="Source Sans Pro"/>
              </a:defRPr>
            </a:lvl2pPr>
            <a:lvl3pPr indent="0" lvl="2" marL="0" marR="0" rtl="0" algn="l">
              <a:spcBef>
                <a:spcPts val="0"/>
              </a:spcBef>
              <a:buNone/>
              <a:defRPr b="0" i="0" sz="1800" u="none" cap="none" strike="noStrike">
                <a:solidFill>
                  <a:schemeClr val="dk1"/>
                </a:solidFill>
                <a:latin typeface="Source Sans Pro"/>
                <a:ea typeface="Source Sans Pro"/>
                <a:cs typeface="Source Sans Pro"/>
                <a:sym typeface="Source Sans Pro"/>
              </a:defRPr>
            </a:lvl3pPr>
            <a:lvl4pPr indent="0" lvl="3" marL="0" marR="0" rtl="0" algn="l">
              <a:spcBef>
                <a:spcPts val="0"/>
              </a:spcBef>
              <a:buNone/>
              <a:defRPr b="0" i="0" sz="1800" u="none" cap="none" strike="noStrike">
                <a:solidFill>
                  <a:schemeClr val="dk1"/>
                </a:solidFill>
                <a:latin typeface="Source Sans Pro"/>
                <a:ea typeface="Source Sans Pro"/>
                <a:cs typeface="Source Sans Pro"/>
                <a:sym typeface="Source Sans Pro"/>
              </a:defRPr>
            </a:lvl4pPr>
            <a:lvl5pPr indent="0" lvl="4" marL="0" marR="0" rtl="0" algn="l">
              <a:spcBef>
                <a:spcPts val="0"/>
              </a:spcBef>
              <a:buNone/>
              <a:defRPr b="0" i="0" sz="1800" u="none" cap="none" strike="noStrike">
                <a:solidFill>
                  <a:schemeClr val="dk1"/>
                </a:solidFill>
                <a:latin typeface="Source Sans Pro"/>
                <a:ea typeface="Source Sans Pro"/>
                <a:cs typeface="Source Sans Pro"/>
                <a:sym typeface="Source Sans Pro"/>
              </a:defRPr>
            </a:lvl5pPr>
            <a:lvl6pPr indent="0" lvl="5" marL="0" marR="0" rtl="0" algn="l">
              <a:spcBef>
                <a:spcPts val="0"/>
              </a:spcBef>
              <a:buNone/>
              <a:defRPr b="0" i="0" sz="1800" u="none" cap="none" strike="noStrike">
                <a:solidFill>
                  <a:schemeClr val="dk1"/>
                </a:solidFill>
                <a:latin typeface="Source Sans Pro"/>
                <a:ea typeface="Source Sans Pro"/>
                <a:cs typeface="Source Sans Pro"/>
                <a:sym typeface="Source Sans Pro"/>
              </a:defRPr>
            </a:lvl6pPr>
            <a:lvl7pPr indent="0" lvl="6" marL="0" marR="0" rtl="0" algn="l">
              <a:spcBef>
                <a:spcPts val="0"/>
              </a:spcBef>
              <a:buNone/>
              <a:defRPr b="0" i="0" sz="1800" u="none" cap="none" strike="noStrike">
                <a:solidFill>
                  <a:schemeClr val="dk1"/>
                </a:solidFill>
                <a:latin typeface="Source Sans Pro"/>
                <a:ea typeface="Source Sans Pro"/>
                <a:cs typeface="Source Sans Pro"/>
                <a:sym typeface="Source Sans Pro"/>
              </a:defRPr>
            </a:lvl7pPr>
            <a:lvl8pPr indent="0" lvl="7" marL="0" marR="0" rtl="0" algn="l">
              <a:spcBef>
                <a:spcPts val="0"/>
              </a:spcBef>
              <a:buNone/>
              <a:defRPr b="0" i="0" sz="1800" u="none" cap="none" strike="noStrike">
                <a:solidFill>
                  <a:schemeClr val="dk1"/>
                </a:solidFill>
                <a:latin typeface="Source Sans Pro"/>
                <a:ea typeface="Source Sans Pro"/>
                <a:cs typeface="Source Sans Pro"/>
                <a:sym typeface="Source Sans Pro"/>
              </a:defRPr>
            </a:lvl8pPr>
            <a:lvl9pPr indent="0" lvl="8" marL="0" marR="0" rtl="0" algn="l">
              <a:spcBef>
                <a:spcPts val="0"/>
              </a:spcBef>
              <a:buNone/>
              <a:defRPr b="0" i="0" sz="1800" u="none" cap="none" strike="noStrike">
                <a:solidFill>
                  <a:schemeClr val="dk1"/>
                </a:solidFill>
                <a:latin typeface="Source Sans Pro"/>
                <a:ea typeface="Source Sans Pro"/>
                <a:cs typeface="Source Sans Pro"/>
                <a:sym typeface="Source Sans Pro"/>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7"/>
          <p:cNvSpPr txBox="1"/>
          <p:nvPr/>
        </p:nvSpPr>
        <p:spPr>
          <a:xfrm>
            <a:off x="476126" y="933450"/>
            <a:ext cx="609441" cy="584776"/>
          </a:xfrm>
          <a:prstGeom prst="rect">
            <a:avLst/>
          </a:prstGeom>
          <a:noFill/>
          <a:ln>
            <a:noFill/>
          </a:ln>
        </p:spPr>
        <p:txBody>
          <a:bodyPr anchorCtr="0" anchor="ctr" bIns="45700" lIns="91400" spcFirstLastPara="1" rIns="91400" wrap="square" tIns="45700">
            <a:noAutofit/>
          </a:bodyPr>
          <a:lstStyle/>
          <a:p>
            <a:pPr indent="0" lvl="0" marL="0" marR="0" rtl="0" algn="l">
              <a:spcBef>
                <a:spcPts val="0"/>
              </a:spcBef>
              <a:spcAft>
                <a:spcPts val="0"/>
              </a:spcAft>
              <a:buClr>
                <a:schemeClr val="dk1"/>
              </a:buClr>
              <a:buSzPts val="7998"/>
              <a:buFont typeface="Source Sans Pro"/>
              <a:buNone/>
            </a:pPr>
            <a:r>
              <a:rPr b="0" lang="en-US" sz="7998" u="none" cap="none">
                <a:solidFill>
                  <a:schemeClr val="dk1"/>
                </a:solidFill>
                <a:latin typeface="Source Sans Pro"/>
                <a:ea typeface="Source Sans Pro"/>
                <a:cs typeface="Source Sans Pro"/>
                <a:sym typeface="Source Sans Pro"/>
              </a:rPr>
              <a:t>“</a:t>
            </a:r>
            <a:endParaRPr/>
          </a:p>
        </p:txBody>
      </p:sp>
      <p:sp>
        <p:nvSpPr>
          <p:cNvPr id="52" name="Google Shape;52;p7"/>
          <p:cNvSpPr txBox="1"/>
          <p:nvPr/>
        </p:nvSpPr>
        <p:spPr>
          <a:xfrm>
            <a:off x="10981370" y="2701290"/>
            <a:ext cx="609441" cy="584776"/>
          </a:xfrm>
          <a:prstGeom prst="rect">
            <a:avLst/>
          </a:prstGeom>
          <a:noFill/>
          <a:ln>
            <a:noFill/>
          </a:ln>
        </p:spPr>
        <p:txBody>
          <a:bodyPr anchorCtr="0" anchor="ctr" bIns="45700" lIns="91400" spcFirstLastPara="1" rIns="91400" wrap="square" tIns="45700">
            <a:noAutofit/>
          </a:bodyPr>
          <a:lstStyle/>
          <a:p>
            <a:pPr indent="0" lvl="0" marL="0" marR="0" rtl="0" algn="r">
              <a:spcBef>
                <a:spcPts val="0"/>
              </a:spcBef>
              <a:spcAft>
                <a:spcPts val="0"/>
              </a:spcAft>
              <a:buClr>
                <a:schemeClr val="dk1"/>
              </a:buClr>
              <a:buSzPts val="7998"/>
              <a:buFont typeface="Source Sans Pro"/>
              <a:buNone/>
            </a:pPr>
            <a:r>
              <a:rPr b="0" lang="en-US" sz="7998" u="none" cap="none">
                <a:solidFill>
                  <a:schemeClr val="dk1"/>
                </a:solidFill>
                <a:latin typeface="Source Sans Pro"/>
                <a:ea typeface="Source Sans Pro"/>
                <a:cs typeface="Source Sans Pro"/>
                <a:sym typeface="Source Sans Pro"/>
              </a:rPr>
              <a:t>”</a:t>
            </a:r>
            <a:endParaRPr/>
          </a:p>
        </p:txBody>
      </p:sp>
      <p:sp>
        <p:nvSpPr>
          <p:cNvPr id="53" name="Google Shape;53;p7"/>
          <p:cNvSpPr txBox="1"/>
          <p:nvPr/>
        </p:nvSpPr>
        <p:spPr>
          <a:xfrm>
            <a:off x="10547150" y="320703"/>
            <a:ext cx="1244059" cy="85869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US" sz="2000">
                <a:solidFill>
                  <a:schemeClr val="dk1"/>
                </a:solidFill>
                <a:latin typeface="Constantia"/>
                <a:ea typeface="Constantia"/>
                <a:cs typeface="Constantia"/>
                <a:sym typeface="Constantia"/>
              </a:rPr>
              <a:t>SOFTWARE</a:t>
            </a:r>
            <a:br>
              <a:rPr lang="en-US" sz="2400">
                <a:solidFill>
                  <a:schemeClr val="dk1"/>
                </a:solidFill>
                <a:latin typeface="Constantia"/>
                <a:ea typeface="Constantia"/>
                <a:cs typeface="Constantia"/>
                <a:sym typeface="Constantia"/>
              </a:rPr>
            </a:br>
            <a:r>
              <a:rPr lang="en-US" sz="2400">
                <a:solidFill>
                  <a:schemeClr val="dk1"/>
                </a:solidFill>
                <a:latin typeface="Constantia"/>
                <a:ea typeface="Constantia"/>
                <a:cs typeface="Constantia"/>
                <a:sym typeface="Constantia"/>
              </a:rPr>
              <a:t>QUALITY</a:t>
            </a:r>
            <a:br>
              <a:rPr lang="en-US" sz="2400">
                <a:solidFill>
                  <a:schemeClr val="dk1"/>
                </a:solidFill>
                <a:latin typeface="Constantia"/>
                <a:ea typeface="Constantia"/>
                <a:cs typeface="Constantia"/>
                <a:sym typeface="Constantia"/>
              </a:rPr>
            </a:br>
            <a:r>
              <a:rPr lang="en-US" sz="1800">
                <a:solidFill>
                  <a:schemeClr val="dk1"/>
                </a:solidFill>
                <a:latin typeface="Constantia"/>
                <a:ea typeface="Constantia"/>
                <a:cs typeface="Constantia"/>
                <a:sym typeface="Constantia"/>
              </a:rPr>
              <a:t>CONFERENCE</a:t>
            </a:r>
            <a:endParaRPr/>
          </a:p>
        </p:txBody>
      </p:sp>
      <p:sp>
        <p:nvSpPr>
          <p:cNvPr id="54" name="Google Shape;54;p7"/>
          <p:cNvSpPr txBox="1"/>
          <p:nvPr/>
        </p:nvSpPr>
        <p:spPr>
          <a:xfrm rot="-5400000">
            <a:off x="10039462" y="626950"/>
            <a:ext cx="838199" cy="1938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US" sz="1400">
                <a:solidFill>
                  <a:schemeClr val="dk1"/>
                </a:solidFill>
                <a:latin typeface="Constantia"/>
                <a:ea typeface="Constantia"/>
                <a:cs typeface="Constantia"/>
                <a:sym typeface="Constantia"/>
              </a:rPr>
              <a:t>PACIFIC   NW</a:t>
            </a:r>
            <a:endParaRPr/>
          </a:p>
        </p:txBody>
      </p:sp>
      <p:sp>
        <p:nvSpPr>
          <p:cNvPr id="55" name="Google Shape;55;p7"/>
          <p:cNvSpPr txBox="1"/>
          <p:nvPr/>
        </p:nvSpPr>
        <p:spPr>
          <a:xfrm>
            <a:off x="0" y="6516368"/>
            <a:ext cx="990600"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600">
                <a:solidFill>
                  <a:schemeClr val="dk1"/>
                </a:solidFill>
                <a:latin typeface="Constantia"/>
                <a:ea typeface="Constantia"/>
                <a:cs typeface="Constantia"/>
                <a:sym typeface="Constantia"/>
              </a:rPr>
              <a:t>PNSQC</a:t>
            </a:r>
            <a:r>
              <a:rPr lang="en-US" sz="1800">
                <a:solidFill>
                  <a:schemeClr val="dk1"/>
                </a:solidFill>
                <a:latin typeface="Constantia"/>
                <a:ea typeface="Constantia"/>
                <a:cs typeface="Constantia"/>
                <a:sym typeface="Constantia"/>
              </a:rPr>
              <a:t> ™</a:t>
            </a:r>
            <a:endParaRPr sz="1800">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6" name="Shape 56"/>
        <p:cNvGrpSpPr/>
        <p:nvPr/>
      </p:nvGrpSpPr>
      <p:grpSpPr>
        <a:xfrm>
          <a:off x="0" y="0"/>
          <a:ext cx="0" cy="0"/>
          <a:chOff x="0" y="0"/>
          <a:chExt cx="0" cy="0"/>
        </a:xfrm>
      </p:grpSpPr>
      <p:sp>
        <p:nvSpPr>
          <p:cNvPr id="57" name="Google Shape;57;p8"/>
          <p:cNvSpPr txBox="1"/>
          <p:nvPr>
            <p:ph type="title"/>
          </p:nvPr>
        </p:nvSpPr>
        <p:spPr>
          <a:xfrm>
            <a:off x="685622" y="1524000"/>
            <a:ext cx="4113728"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199"/>
              <a:buFont typeface="Source Sans Pro"/>
              <a:buNone/>
              <a:defRPr b="0" i="0" sz="31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8" name="Google Shape;58;p8"/>
          <p:cNvSpPr txBox="1"/>
          <p:nvPr>
            <p:ph idx="1" type="body"/>
          </p:nvPr>
        </p:nvSpPr>
        <p:spPr>
          <a:xfrm>
            <a:off x="4994281" y="1524000"/>
            <a:ext cx="6508923" cy="4694685"/>
          </a:xfrm>
          <a:prstGeom prst="rect">
            <a:avLst/>
          </a:prstGeom>
          <a:noFill/>
          <a:ln>
            <a:noFill/>
          </a:ln>
        </p:spPr>
        <p:txBody>
          <a:bodyPr anchorCtr="0" anchor="ctr" bIns="45700" lIns="91425" spcFirstLastPara="1" rIns="91425" wrap="square" tIns="45700"/>
          <a:lstStyle>
            <a:lvl1pPr indent="-368236" lvl="0" marL="457200" marR="0" rtl="0" algn="l">
              <a:lnSpc>
                <a:spcPct val="90000"/>
              </a:lnSpc>
              <a:spcBef>
                <a:spcPts val="1000"/>
              </a:spcBef>
              <a:spcAft>
                <a:spcPts val="0"/>
              </a:spcAft>
              <a:buClr>
                <a:schemeClr val="dk1"/>
              </a:buClr>
              <a:buSzPts val="2199"/>
              <a:buFont typeface="Arial"/>
              <a:buChar char="•"/>
              <a:defRPr b="0" i="0" sz="2199" u="none" cap="none" strike="noStrike">
                <a:solidFill>
                  <a:schemeClr val="dk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9pPr>
          </a:lstStyle>
          <a:p/>
        </p:txBody>
      </p:sp>
      <p:sp>
        <p:nvSpPr>
          <p:cNvPr id="59" name="Google Shape;59;p8"/>
          <p:cNvSpPr txBox="1"/>
          <p:nvPr>
            <p:ph idx="2" type="body"/>
          </p:nvPr>
        </p:nvSpPr>
        <p:spPr>
          <a:xfrm>
            <a:off x="685622" y="3124200"/>
            <a:ext cx="4113728" cy="309448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9pPr>
          </a:lstStyle>
          <a:p/>
        </p:txBody>
      </p:sp>
      <p:sp>
        <p:nvSpPr>
          <p:cNvPr id="60" name="Google Shape;60;p8"/>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p:cSld name="3 Column">
    <p:spTree>
      <p:nvGrpSpPr>
        <p:cNvPr id="61" name="Shape 61"/>
        <p:cNvGrpSpPr/>
        <p:nvPr/>
      </p:nvGrpSpPr>
      <p:grpSpPr>
        <a:xfrm>
          <a:off x="0" y="0"/>
          <a:ext cx="0" cy="0"/>
          <a:chOff x="0" y="0"/>
          <a:chExt cx="0" cy="0"/>
        </a:xfrm>
      </p:grpSpPr>
      <p:sp>
        <p:nvSpPr>
          <p:cNvPr id="62" name="Google Shape;62;p9"/>
          <p:cNvSpPr txBox="1"/>
          <p:nvPr>
            <p:ph type="title"/>
          </p:nvPr>
        </p:nvSpPr>
        <p:spPr>
          <a:xfrm>
            <a:off x="1598612" y="1371600"/>
            <a:ext cx="9904591" cy="694267"/>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9"/>
          <p:cNvSpPr txBox="1"/>
          <p:nvPr>
            <p:ph idx="1" type="body"/>
          </p:nvPr>
        </p:nvSpPr>
        <p:spPr>
          <a:xfrm>
            <a:off x="685621" y="2202080"/>
            <a:ext cx="3455532" cy="61732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399"/>
              <a:buFont typeface="Arial"/>
              <a:buNone/>
              <a:defRPr b="0" i="0" sz="2399"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999"/>
              <a:buFont typeface="Arial"/>
              <a:buNone/>
              <a:defRPr b="1" i="0" sz="1999"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799"/>
              <a:buFont typeface="Arial"/>
              <a:buNone/>
              <a:defRPr b="1" i="0" sz="1799"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64" name="Google Shape;64;p9"/>
          <p:cNvSpPr txBox="1"/>
          <p:nvPr>
            <p:ph idx="2" type="body"/>
          </p:nvPr>
        </p:nvSpPr>
        <p:spPr>
          <a:xfrm>
            <a:off x="685620" y="2904565"/>
            <a:ext cx="3455532" cy="331413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9pPr>
          </a:lstStyle>
          <a:p/>
        </p:txBody>
      </p:sp>
      <p:sp>
        <p:nvSpPr>
          <p:cNvPr id="65" name="Google Shape;65;p9"/>
          <p:cNvSpPr txBox="1"/>
          <p:nvPr>
            <p:ph idx="3" type="body"/>
          </p:nvPr>
        </p:nvSpPr>
        <p:spPr>
          <a:xfrm>
            <a:off x="4367662" y="2201333"/>
            <a:ext cx="3455532" cy="626534"/>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399"/>
              <a:buFont typeface="Arial"/>
              <a:buNone/>
              <a:defRPr b="0" i="0" sz="2399"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999"/>
              <a:buFont typeface="Arial"/>
              <a:buNone/>
              <a:defRPr b="1" i="0" sz="1999"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799"/>
              <a:buFont typeface="Arial"/>
              <a:buNone/>
              <a:defRPr b="1" i="0" sz="1799"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66" name="Google Shape;66;p9"/>
          <p:cNvSpPr txBox="1"/>
          <p:nvPr>
            <p:ph idx="4" type="body"/>
          </p:nvPr>
        </p:nvSpPr>
        <p:spPr>
          <a:xfrm>
            <a:off x="4365721" y="2904067"/>
            <a:ext cx="3455532" cy="331461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9pPr>
          </a:lstStyle>
          <a:p/>
        </p:txBody>
      </p:sp>
      <p:sp>
        <p:nvSpPr>
          <p:cNvPr id="67" name="Google Shape;67;p9"/>
          <p:cNvSpPr txBox="1"/>
          <p:nvPr>
            <p:ph idx="5" type="body"/>
          </p:nvPr>
        </p:nvSpPr>
        <p:spPr>
          <a:xfrm>
            <a:off x="8049703" y="2192866"/>
            <a:ext cx="3455532" cy="626534"/>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399"/>
              <a:buFont typeface="Arial"/>
              <a:buNone/>
              <a:defRPr b="0" i="0" sz="2399"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999"/>
              <a:buFont typeface="Arial"/>
              <a:buNone/>
              <a:defRPr b="1" i="0" sz="1999"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799"/>
              <a:buFont typeface="Arial"/>
              <a:buNone/>
              <a:defRPr b="1" i="0" sz="1799"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68" name="Google Shape;68;p9"/>
          <p:cNvSpPr txBox="1"/>
          <p:nvPr>
            <p:ph idx="6" type="body"/>
          </p:nvPr>
        </p:nvSpPr>
        <p:spPr>
          <a:xfrm>
            <a:off x="8049704" y="2904565"/>
            <a:ext cx="3455532" cy="331413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Source Sans Pro"/>
                <a:ea typeface="Source Sans Pro"/>
                <a:cs typeface="Source Sans Pro"/>
                <a:sym typeface="Source Sans Pro"/>
              </a:defRPr>
            </a:lvl9pPr>
          </a:lstStyle>
          <a:p/>
        </p:txBody>
      </p:sp>
      <p:sp>
        <p:nvSpPr>
          <p:cNvPr id="69" name="Google Shape;69;p9"/>
          <p:cNvSpPr txBox="1"/>
          <p:nvPr>
            <p:ph idx="11" type="ftr"/>
          </p:nvPr>
        </p:nvSpPr>
        <p:spPr>
          <a:xfrm>
            <a:off x="685621" y="6355846"/>
            <a:ext cx="10817582"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0" name="Shape 70"/>
        <p:cNvGrpSpPr/>
        <p:nvPr/>
      </p:nvGrpSpPr>
      <p:grpSpPr>
        <a:xfrm>
          <a:off x="0" y="0"/>
          <a:ext cx="0" cy="0"/>
          <a:chOff x="0" y="0"/>
          <a:chExt cx="0" cy="0"/>
        </a:xfrm>
      </p:grpSpPr>
      <p:sp>
        <p:nvSpPr>
          <p:cNvPr id="71" name="Google Shape;71;p10"/>
          <p:cNvSpPr txBox="1"/>
          <p:nvPr>
            <p:ph type="title"/>
          </p:nvPr>
        </p:nvSpPr>
        <p:spPr>
          <a:xfrm>
            <a:off x="1370012" y="1371600"/>
            <a:ext cx="10133192" cy="685800"/>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 name="Google Shape;72;p10"/>
          <p:cNvSpPr txBox="1"/>
          <p:nvPr>
            <p:ph idx="1" type="body"/>
          </p:nvPr>
        </p:nvSpPr>
        <p:spPr>
          <a:xfrm>
            <a:off x="914171" y="2183802"/>
            <a:ext cx="5078668"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799"/>
              <a:buFont typeface="Arial"/>
              <a:buNone/>
              <a:defRPr b="0" i="0" sz="2799"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999"/>
              <a:buFont typeface="Arial"/>
              <a:buNone/>
              <a:defRPr b="1" i="0" sz="1999"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799"/>
              <a:buFont typeface="Arial"/>
              <a:buNone/>
              <a:defRPr b="1" i="0" sz="1799"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73" name="Google Shape;73;p10"/>
          <p:cNvSpPr txBox="1"/>
          <p:nvPr>
            <p:ph idx="2" type="body"/>
          </p:nvPr>
        </p:nvSpPr>
        <p:spPr>
          <a:xfrm>
            <a:off x="685622" y="3132667"/>
            <a:ext cx="5310392" cy="3086019"/>
          </a:xfrm>
          <a:prstGeom prst="rect">
            <a:avLst/>
          </a:prstGeom>
          <a:noFill/>
          <a:ln>
            <a:noFill/>
          </a:ln>
        </p:spPr>
        <p:txBody>
          <a:bodyPr anchorCtr="0" anchor="t" bIns="45700" lIns="91425" spcFirstLastPara="1" rIns="91425" wrap="square" tIns="45700"/>
          <a:lstStyle>
            <a:lvl1pPr indent="-368236" lvl="0" marL="457200" marR="0" rtl="0" algn="l">
              <a:lnSpc>
                <a:spcPct val="90000"/>
              </a:lnSpc>
              <a:spcBef>
                <a:spcPts val="1000"/>
              </a:spcBef>
              <a:spcAft>
                <a:spcPts val="0"/>
              </a:spcAft>
              <a:buClr>
                <a:schemeClr val="dk1"/>
              </a:buClr>
              <a:buSzPts val="2199"/>
              <a:buFont typeface="Arial"/>
              <a:buChar char="•"/>
              <a:defRPr b="0" i="0" sz="2199" u="none" cap="none" strike="noStrike">
                <a:solidFill>
                  <a:schemeClr val="dk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9pPr>
          </a:lstStyle>
          <a:p/>
        </p:txBody>
      </p:sp>
      <p:sp>
        <p:nvSpPr>
          <p:cNvPr id="74" name="Google Shape;74;p10"/>
          <p:cNvSpPr txBox="1"/>
          <p:nvPr>
            <p:ph idx="3" type="body"/>
          </p:nvPr>
        </p:nvSpPr>
        <p:spPr>
          <a:xfrm>
            <a:off x="6399133" y="2183802"/>
            <a:ext cx="5104070"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799"/>
              <a:buFont typeface="Arial"/>
              <a:buNone/>
              <a:defRPr b="0" i="0" sz="2799" u="none" cap="none" strike="noStrike">
                <a:solidFill>
                  <a:schemeClr val="dk1"/>
                </a:solidFill>
                <a:latin typeface="Source Sans Pro"/>
                <a:ea typeface="Source Sans Pro"/>
                <a:cs typeface="Source Sans Pro"/>
                <a:sym typeface="Source Sans Pro"/>
              </a:defRPr>
            </a:lvl1pPr>
            <a:lvl2pPr indent="-228600" lvl="1" marL="914400" marR="0" rtl="0" algn="l">
              <a:lnSpc>
                <a:spcPct val="90000"/>
              </a:lnSpc>
              <a:spcBef>
                <a:spcPts val="500"/>
              </a:spcBef>
              <a:spcAft>
                <a:spcPts val="0"/>
              </a:spcAft>
              <a:buClr>
                <a:schemeClr val="dk1"/>
              </a:buClr>
              <a:buSzPts val="1999"/>
              <a:buFont typeface="Arial"/>
              <a:buNone/>
              <a:defRPr b="1" i="0" sz="1999" u="none" cap="none" strike="noStrike">
                <a:solidFill>
                  <a:schemeClr val="dk1"/>
                </a:solidFill>
                <a:latin typeface="Source Sans Pro"/>
                <a:ea typeface="Source Sans Pro"/>
                <a:cs typeface="Source Sans Pro"/>
                <a:sym typeface="Source Sans Pro"/>
              </a:defRPr>
            </a:lvl2pPr>
            <a:lvl3pPr indent="-228600" lvl="2" marL="1371600" marR="0" rtl="0" algn="l">
              <a:lnSpc>
                <a:spcPct val="90000"/>
              </a:lnSpc>
              <a:spcBef>
                <a:spcPts val="500"/>
              </a:spcBef>
              <a:spcAft>
                <a:spcPts val="0"/>
              </a:spcAft>
              <a:buClr>
                <a:schemeClr val="dk1"/>
              </a:buClr>
              <a:buSzPts val="1799"/>
              <a:buFont typeface="Arial"/>
              <a:buNone/>
              <a:defRPr b="1" i="0" sz="1799" u="none" cap="none" strike="noStrike">
                <a:solidFill>
                  <a:schemeClr val="dk1"/>
                </a:solidFill>
                <a:latin typeface="Source Sans Pro"/>
                <a:ea typeface="Source Sans Pro"/>
                <a:cs typeface="Source Sans Pro"/>
                <a:sym typeface="Source Sans Pro"/>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75" name="Google Shape;75;p10"/>
          <p:cNvSpPr txBox="1"/>
          <p:nvPr>
            <p:ph idx="4" type="body"/>
          </p:nvPr>
        </p:nvSpPr>
        <p:spPr>
          <a:xfrm>
            <a:off x="6170593" y="3132667"/>
            <a:ext cx="5332611" cy="3086019"/>
          </a:xfrm>
          <a:prstGeom prst="rect">
            <a:avLst/>
          </a:prstGeom>
          <a:noFill/>
          <a:ln>
            <a:noFill/>
          </a:ln>
        </p:spPr>
        <p:txBody>
          <a:bodyPr anchorCtr="0" anchor="t" bIns="45700" lIns="91425" spcFirstLastPara="1" rIns="91425" wrap="square" tIns="45700"/>
          <a:lstStyle>
            <a:lvl1pPr indent="-368236" lvl="0" marL="457200" marR="0" rtl="0" algn="l">
              <a:lnSpc>
                <a:spcPct val="90000"/>
              </a:lnSpc>
              <a:spcBef>
                <a:spcPts val="1000"/>
              </a:spcBef>
              <a:spcAft>
                <a:spcPts val="0"/>
              </a:spcAft>
              <a:buClr>
                <a:schemeClr val="dk1"/>
              </a:buClr>
              <a:buSzPts val="2199"/>
              <a:buFont typeface="Arial"/>
              <a:buChar char="•"/>
              <a:defRPr b="0" i="0" sz="2199" u="none" cap="none" strike="noStrike">
                <a:solidFill>
                  <a:schemeClr val="dk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9pPr>
          </a:lstStyle>
          <a:p/>
        </p:txBody>
      </p:sp>
      <p:sp>
        <p:nvSpPr>
          <p:cNvPr id="76" name="Google Shape;76;p10"/>
          <p:cNvSpPr txBox="1"/>
          <p:nvPr>
            <p:ph idx="11" type="ftr"/>
          </p:nvPr>
        </p:nvSpPr>
        <p:spPr>
          <a:xfrm>
            <a:off x="685621" y="6355846"/>
            <a:ext cx="10817582"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800">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8.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descr="C3-HD-TOP.png" id="10" name="Google Shape;10;p1"/>
          <p:cNvPicPr preferRelativeResize="0"/>
          <p:nvPr/>
        </p:nvPicPr>
        <p:blipFill rotWithShape="1">
          <a:blip r:embed="rId1">
            <a:alphaModFix/>
          </a:blip>
          <a:srcRect b="0" l="0" r="0" t="0"/>
          <a:stretch/>
        </p:blipFill>
        <p:spPr>
          <a:xfrm>
            <a:off x="0" y="0"/>
            <a:ext cx="12188825" cy="1441450"/>
          </a:xfrm>
          <a:prstGeom prst="rect">
            <a:avLst/>
          </a:prstGeom>
          <a:noFill/>
          <a:ln>
            <a:noFill/>
          </a:ln>
        </p:spPr>
      </p:pic>
      <p:sp>
        <p:nvSpPr>
          <p:cNvPr id="11" name="Google Shape;11;p1"/>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dk1"/>
              </a:buClr>
              <a:buSzPts val="3999"/>
              <a:buFont typeface="Source Sans Pro"/>
              <a:buNone/>
              <a:defRPr b="0" i="0" sz="3999"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685622" y="2194561"/>
            <a:ext cx="10817582" cy="4024125"/>
          </a:xfrm>
          <a:prstGeom prst="rect">
            <a:avLst/>
          </a:prstGeom>
          <a:noFill/>
          <a:ln>
            <a:noFill/>
          </a:ln>
        </p:spPr>
        <p:txBody>
          <a:bodyPr anchorCtr="0" anchor="t" bIns="45700" lIns="91425" spcFirstLastPara="1" rIns="91425" wrap="square" tIns="45700"/>
          <a:lstStyle>
            <a:lvl1pPr indent="-368236" lvl="0" marL="457200" marR="0" rtl="0" algn="l">
              <a:lnSpc>
                <a:spcPct val="90000"/>
              </a:lnSpc>
              <a:spcBef>
                <a:spcPts val="1000"/>
              </a:spcBef>
              <a:spcAft>
                <a:spcPts val="0"/>
              </a:spcAft>
              <a:buClr>
                <a:schemeClr val="dk1"/>
              </a:buClr>
              <a:buSzPts val="2199"/>
              <a:buFont typeface="Arial"/>
              <a:buChar char="•"/>
              <a:defRPr b="0" i="0" sz="2199" u="none" cap="none" strike="noStrike">
                <a:solidFill>
                  <a:schemeClr val="dk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Source Sans Pro"/>
                <a:ea typeface="Source Sans Pro"/>
                <a:cs typeface="Source Sans Pro"/>
                <a:sym typeface="Source Sans Pro"/>
              </a:defRPr>
            </a:lvl9pPr>
          </a:lstStyle>
          <a:p/>
        </p:txBody>
      </p:sp>
      <p:sp>
        <p:nvSpPr>
          <p:cNvPr id="13" name="Google Shape;13;p1"/>
          <p:cNvSpPr txBox="1"/>
          <p:nvPr>
            <p:ph idx="11" type="ftr"/>
          </p:nvPr>
        </p:nvSpPr>
        <p:spPr>
          <a:xfrm>
            <a:off x="685620" y="6355846"/>
            <a:ext cx="1081758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14" name="Google Shape;14;p1"/>
          <p:cNvSpPr txBox="1"/>
          <p:nvPr/>
        </p:nvSpPr>
        <p:spPr>
          <a:xfrm>
            <a:off x="10870153" y="512903"/>
            <a:ext cx="1244059" cy="85869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0" i="0" lang="en-US" sz="2000" u="none" cap="none" strike="noStrike">
                <a:solidFill>
                  <a:schemeClr val="dk1"/>
                </a:solidFill>
                <a:latin typeface="Constantia"/>
                <a:ea typeface="Constantia"/>
                <a:cs typeface="Constantia"/>
                <a:sym typeface="Constantia"/>
              </a:rPr>
              <a:t>SOFTWARE</a:t>
            </a:r>
            <a:br>
              <a:rPr b="0" i="0" lang="en-US" sz="2400" u="none" cap="none" strike="noStrike">
                <a:solidFill>
                  <a:schemeClr val="dk1"/>
                </a:solidFill>
                <a:latin typeface="Constantia"/>
                <a:ea typeface="Constantia"/>
                <a:cs typeface="Constantia"/>
                <a:sym typeface="Constantia"/>
              </a:rPr>
            </a:br>
            <a:r>
              <a:rPr b="0" i="0" lang="en-US" sz="2400" u="none" cap="none" strike="noStrike">
                <a:solidFill>
                  <a:schemeClr val="dk1"/>
                </a:solidFill>
                <a:latin typeface="Constantia"/>
                <a:ea typeface="Constantia"/>
                <a:cs typeface="Constantia"/>
                <a:sym typeface="Constantia"/>
              </a:rPr>
              <a:t>QUALITY</a:t>
            </a:r>
            <a:br>
              <a:rPr b="0" i="0" lang="en-US" sz="2400" u="none" cap="none" strike="noStrike">
                <a:solidFill>
                  <a:schemeClr val="dk1"/>
                </a:solidFill>
                <a:latin typeface="Constantia"/>
                <a:ea typeface="Constantia"/>
                <a:cs typeface="Constantia"/>
                <a:sym typeface="Constantia"/>
              </a:rPr>
            </a:br>
            <a:r>
              <a:rPr b="0" i="0" lang="en-US" sz="1800" u="none" cap="none" strike="noStrike">
                <a:solidFill>
                  <a:schemeClr val="dk1"/>
                </a:solidFill>
                <a:latin typeface="Constantia"/>
                <a:ea typeface="Constantia"/>
                <a:cs typeface="Constantia"/>
                <a:sym typeface="Constantia"/>
              </a:rPr>
              <a:t>CONFERENCE</a:t>
            </a:r>
            <a:endParaRPr/>
          </a:p>
        </p:txBody>
      </p:sp>
      <p:sp>
        <p:nvSpPr>
          <p:cNvPr id="15" name="Google Shape;15;p1"/>
          <p:cNvSpPr txBox="1"/>
          <p:nvPr/>
        </p:nvSpPr>
        <p:spPr>
          <a:xfrm rot="-5400000">
            <a:off x="10362465" y="819150"/>
            <a:ext cx="838199" cy="1938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0" i="0" lang="en-US" sz="1400" u="none" cap="none" strike="noStrike">
                <a:solidFill>
                  <a:schemeClr val="dk1"/>
                </a:solidFill>
                <a:latin typeface="Constantia"/>
                <a:ea typeface="Constantia"/>
                <a:cs typeface="Constantia"/>
                <a:sym typeface="Constantia"/>
              </a:rPr>
              <a:t>PACIFIC   NW</a:t>
            </a:r>
            <a:endParaRPr/>
          </a:p>
        </p:txBody>
      </p:sp>
      <p:sp>
        <p:nvSpPr>
          <p:cNvPr id="16" name="Google Shape;16;p1"/>
          <p:cNvSpPr txBox="1"/>
          <p:nvPr/>
        </p:nvSpPr>
        <p:spPr>
          <a:xfrm>
            <a:off x="0" y="6516368"/>
            <a:ext cx="990600"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US" sz="1600" u="none" cap="none" strike="noStrike">
                <a:solidFill>
                  <a:schemeClr val="dk1"/>
                </a:solidFill>
                <a:latin typeface="Constantia"/>
                <a:ea typeface="Constantia"/>
                <a:cs typeface="Constantia"/>
                <a:sym typeface="Constantia"/>
              </a:rPr>
              <a:t>PNSQC</a:t>
            </a:r>
            <a:r>
              <a:rPr b="0" i="0" lang="en-US" sz="1800" u="none" cap="none" strike="noStrike">
                <a:solidFill>
                  <a:schemeClr val="dk1"/>
                </a:solidFill>
                <a:latin typeface="Constantia"/>
                <a:ea typeface="Constantia"/>
                <a:cs typeface="Constantia"/>
                <a:sym typeface="Constantia"/>
              </a:rPr>
              <a:t> ™</a:t>
            </a:r>
            <a:endParaRPr b="0" i="0" sz="1800" u="none" cap="none" strike="noStrike">
              <a:solidFill>
                <a:schemeClr val="dk1"/>
              </a:solidFill>
              <a:latin typeface="Source Sans Pro"/>
              <a:ea typeface="Source Sans Pro"/>
              <a:cs typeface="Source Sans Pro"/>
              <a:sym typeface="Source Sans Pro"/>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39">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32" name="Shape 132"/>
        <p:cNvGrpSpPr/>
        <p:nvPr/>
      </p:nvGrpSpPr>
      <p:grpSpPr>
        <a:xfrm>
          <a:off x="0" y="0"/>
          <a:ext cx="0" cy="0"/>
          <a:chOff x="0" y="0"/>
          <a:chExt cx="0" cy="0"/>
        </a:xfrm>
      </p:grpSpPr>
      <p:pic>
        <p:nvPicPr>
          <p:cNvPr descr="C3-HD-TOP.png" id="133" name="Google Shape;133;p19"/>
          <p:cNvPicPr preferRelativeResize="0"/>
          <p:nvPr/>
        </p:nvPicPr>
        <p:blipFill rotWithShape="1">
          <a:blip r:embed="rId1">
            <a:alphaModFix/>
          </a:blip>
          <a:srcRect b="0" l="0" r="0" t="0"/>
          <a:stretch/>
        </p:blipFill>
        <p:spPr>
          <a:xfrm>
            <a:off x="0" y="0"/>
            <a:ext cx="12188825" cy="1441450"/>
          </a:xfrm>
          <a:prstGeom prst="rect">
            <a:avLst/>
          </a:prstGeom>
          <a:noFill/>
          <a:ln>
            <a:noFill/>
          </a:ln>
        </p:spPr>
      </p:pic>
      <p:sp>
        <p:nvSpPr>
          <p:cNvPr id="134" name="Google Shape;134;p19"/>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lt1"/>
              </a:buClr>
              <a:buSzPts val="3999"/>
              <a:buFont typeface="Source Sans Pro"/>
              <a:buNone/>
              <a:defRPr b="0" i="0" sz="3999" u="none" cap="none" strike="noStrike">
                <a:solidFill>
                  <a:schemeClr val="lt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5" name="Google Shape;135;p19"/>
          <p:cNvSpPr txBox="1"/>
          <p:nvPr>
            <p:ph idx="1" type="body"/>
          </p:nvPr>
        </p:nvSpPr>
        <p:spPr>
          <a:xfrm>
            <a:off x="685622" y="2194561"/>
            <a:ext cx="10817582" cy="4024125"/>
          </a:xfrm>
          <a:prstGeom prst="rect">
            <a:avLst/>
          </a:prstGeom>
          <a:noFill/>
          <a:ln>
            <a:noFill/>
          </a:ln>
        </p:spPr>
        <p:txBody>
          <a:bodyPr anchorCtr="0" anchor="t" bIns="45700" lIns="91425" spcFirstLastPara="1" rIns="91425" wrap="square" tIns="45700"/>
          <a:lstStyle>
            <a:lvl1pPr indent="-368236" lvl="0" marL="457200" marR="0" rtl="0" algn="l">
              <a:lnSpc>
                <a:spcPct val="90000"/>
              </a:lnSpc>
              <a:spcBef>
                <a:spcPts val="1000"/>
              </a:spcBef>
              <a:spcAft>
                <a:spcPts val="0"/>
              </a:spcAft>
              <a:buClr>
                <a:schemeClr val="lt1"/>
              </a:buClr>
              <a:buSzPts val="2199"/>
              <a:buFont typeface="Arial"/>
              <a:buChar char="•"/>
              <a:defRPr b="0" i="0" sz="2199" u="none" cap="none" strike="noStrike">
                <a:solidFill>
                  <a:schemeClr val="lt1"/>
                </a:solidFill>
                <a:latin typeface="Source Sans Pro"/>
                <a:ea typeface="Source Sans Pro"/>
                <a:cs typeface="Source Sans Pro"/>
                <a:sym typeface="Source Sans Pro"/>
              </a:defRPr>
            </a:lvl1pPr>
            <a:lvl2pPr indent="-355536" lvl="1" marL="914400" marR="0" rtl="0" algn="l">
              <a:lnSpc>
                <a:spcPct val="90000"/>
              </a:lnSpc>
              <a:spcBef>
                <a:spcPts val="500"/>
              </a:spcBef>
              <a:spcAft>
                <a:spcPts val="0"/>
              </a:spcAft>
              <a:buClr>
                <a:schemeClr val="lt1"/>
              </a:buClr>
              <a:buSzPts val="1999"/>
              <a:buFont typeface="Arial"/>
              <a:buChar char="•"/>
              <a:defRPr b="0" i="0" sz="1999" u="none" cap="none" strike="noStrike">
                <a:solidFill>
                  <a:schemeClr val="lt1"/>
                </a:solidFill>
                <a:latin typeface="Source Sans Pro"/>
                <a:ea typeface="Source Sans Pro"/>
                <a:cs typeface="Source Sans Pro"/>
                <a:sym typeface="Source Sans Pro"/>
              </a:defRPr>
            </a:lvl2pPr>
            <a:lvl3pPr indent="-342836" lvl="2" marL="1371600" marR="0" rtl="0" algn="l">
              <a:lnSpc>
                <a:spcPct val="90000"/>
              </a:lnSpc>
              <a:spcBef>
                <a:spcPts val="500"/>
              </a:spcBef>
              <a:spcAft>
                <a:spcPts val="0"/>
              </a:spcAft>
              <a:buClr>
                <a:schemeClr val="lt1"/>
              </a:buClr>
              <a:buSzPts val="1799"/>
              <a:buFont typeface="Arial"/>
              <a:buChar char="•"/>
              <a:defRPr b="0" i="0" sz="1799" u="none" cap="none" strike="noStrike">
                <a:solidFill>
                  <a:schemeClr val="lt1"/>
                </a:solidFill>
                <a:latin typeface="Source Sans Pro"/>
                <a:ea typeface="Source Sans Pro"/>
                <a:cs typeface="Source Sans Pro"/>
                <a:sym typeface="Source Sans Pro"/>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Source Sans Pro"/>
                <a:ea typeface="Source Sans Pro"/>
                <a:cs typeface="Source Sans Pro"/>
                <a:sym typeface="Source Sans Pro"/>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Source Sans Pro"/>
                <a:ea typeface="Source Sans Pro"/>
                <a:cs typeface="Source Sans Pro"/>
                <a:sym typeface="Source Sans Pro"/>
              </a:defRPr>
            </a:lvl5pPr>
            <a:lvl6pPr indent="-330200" lvl="5" marL="27432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Source Sans Pro"/>
                <a:ea typeface="Source Sans Pro"/>
                <a:cs typeface="Source Sans Pro"/>
                <a:sym typeface="Source Sans Pro"/>
              </a:defRPr>
            </a:lvl6pPr>
            <a:lvl7pPr indent="-330200" lvl="6" marL="32004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Source Sans Pro"/>
                <a:ea typeface="Source Sans Pro"/>
                <a:cs typeface="Source Sans Pro"/>
                <a:sym typeface="Source Sans Pro"/>
              </a:defRPr>
            </a:lvl7pPr>
            <a:lvl8pPr indent="-330200" lvl="7" marL="36576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Source Sans Pro"/>
                <a:ea typeface="Source Sans Pro"/>
                <a:cs typeface="Source Sans Pro"/>
                <a:sym typeface="Source Sans Pro"/>
              </a:defRPr>
            </a:lvl8pPr>
            <a:lvl9pPr indent="-330200" lvl="8" marL="4114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Source Sans Pro"/>
                <a:ea typeface="Source Sans Pro"/>
                <a:cs typeface="Source Sans Pro"/>
                <a:sym typeface="Source Sans Pro"/>
              </a:defRPr>
            </a:lvl9pPr>
          </a:lstStyle>
          <a:p/>
        </p:txBody>
      </p:sp>
      <p:sp>
        <p:nvSpPr>
          <p:cNvPr id="136" name="Google Shape;136;p19"/>
          <p:cNvSpPr txBox="1"/>
          <p:nvPr>
            <p:ph idx="11" type="ftr"/>
          </p:nvPr>
        </p:nvSpPr>
        <p:spPr>
          <a:xfrm>
            <a:off x="685620" y="6355846"/>
            <a:ext cx="10817581"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lt1"/>
                </a:solidFill>
                <a:latin typeface="Source Sans Pro"/>
                <a:ea typeface="Source Sans Pro"/>
                <a:cs typeface="Source Sans Pro"/>
                <a:sym typeface="Source Sans Pro"/>
              </a:defRPr>
            </a:lvl9pPr>
          </a:lstStyle>
          <a:p/>
        </p:txBody>
      </p:sp>
      <p:sp>
        <p:nvSpPr>
          <p:cNvPr id="137" name="Google Shape;137;p19"/>
          <p:cNvSpPr txBox="1"/>
          <p:nvPr/>
        </p:nvSpPr>
        <p:spPr>
          <a:xfrm>
            <a:off x="10870153" y="512903"/>
            <a:ext cx="1244059" cy="85869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0" i="0" lang="en-US" sz="2000" u="none" cap="none" strike="noStrike">
                <a:solidFill>
                  <a:schemeClr val="lt1"/>
                </a:solidFill>
                <a:latin typeface="Constantia"/>
                <a:ea typeface="Constantia"/>
                <a:cs typeface="Constantia"/>
                <a:sym typeface="Constantia"/>
              </a:rPr>
              <a:t>SOFTWARE</a:t>
            </a:r>
            <a:br>
              <a:rPr b="0" i="0" lang="en-US" sz="2400" u="none" cap="none" strike="noStrike">
                <a:solidFill>
                  <a:schemeClr val="lt1"/>
                </a:solidFill>
                <a:latin typeface="Constantia"/>
                <a:ea typeface="Constantia"/>
                <a:cs typeface="Constantia"/>
                <a:sym typeface="Constantia"/>
              </a:rPr>
            </a:br>
            <a:r>
              <a:rPr b="0" i="0" lang="en-US" sz="2400" u="none" cap="none" strike="noStrike">
                <a:solidFill>
                  <a:schemeClr val="lt1"/>
                </a:solidFill>
                <a:latin typeface="Constantia"/>
                <a:ea typeface="Constantia"/>
                <a:cs typeface="Constantia"/>
                <a:sym typeface="Constantia"/>
              </a:rPr>
              <a:t>QUALITY</a:t>
            </a:r>
            <a:br>
              <a:rPr b="0" i="0" lang="en-US" sz="2400" u="none" cap="none" strike="noStrike">
                <a:solidFill>
                  <a:schemeClr val="lt1"/>
                </a:solidFill>
                <a:latin typeface="Constantia"/>
                <a:ea typeface="Constantia"/>
                <a:cs typeface="Constantia"/>
                <a:sym typeface="Constantia"/>
              </a:rPr>
            </a:br>
            <a:r>
              <a:rPr b="0" i="0" lang="en-US" sz="1800" u="none" cap="none" strike="noStrike">
                <a:solidFill>
                  <a:schemeClr val="lt1"/>
                </a:solidFill>
                <a:latin typeface="Constantia"/>
                <a:ea typeface="Constantia"/>
                <a:cs typeface="Constantia"/>
                <a:sym typeface="Constantia"/>
              </a:rPr>
              <a:t>CONFERENCE</a:t>
            </a:r>
            <a:endParaRPr/>
          </a:p>
        </p:txBody>
      </p:sp>
      <p:sp>
        <p:nvSpPr>
          <p:cNvPr id="138" name="Google Shape;138;p19"/>
          <p:cNvSpPr txBox="1"/>
          <p:nvPr/>
        </p:nvSpPr>
        <p:spPr>
          <a:xfrm rot="-5400000">
            <a:off x="10362465" y="819150"/>
            <a:ext cx="838199" cy="1938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0" i="0" lang="en-US" sz="1400" u="none" cap="none" strike="noStrike">
                <a:solidFill>
                  <a:schemeClr val="lt1"/>
                </a:solidFill>
                <a:latin typeface="Constantia"/>
                <a:ea typeface="Constantia"/>
                <a:cs typeface="Constantia"/>
                <a:sym typeface="Constantia"/>
              </a:rPr>
              <a:t>PACIFIC   NW</a:t>
            </a:r>
            <a:endParaRPr/>
          </a:p>
        </p:txBody>
      </p:sp>
      <p:sp>
        <p:nvSpPr>
          <p:cNvPr id="139" name="Google Shape;139;p19"/>
          <p:cNvSpPr txBox="1"/>
          <p:nvPr/>
        </p:nvSpPr>
        <p:spPr>
          <a:xfrm>
            <a:off x="0" y="6516368"/>
            <a:ext cx="990600"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US" sz="1600" u="none" cap="none" strike="noStrike">
                <a:solidFill>
                  <a:schemeClr val="lt1"/>
                </a:solidFill>
                <a:latin typeface="Constantia"/>
                <a:ea typeface="Constantia"/>
                <a:cs typeface="Constantia"/>
                <a:sym typeface="Constantia"/>
              </a:rPr>
              <a:t>PNSQC</a:t>
            </a:r>
            <a:r>
              <a:rPr b="0" i="0" lang="en-US" sz="1800" u="none" cap="none" strike="noStrike">
                <a:solidFill>
                  <a:schemeClr val="lt1"/>
                </a:solidFill>
                <a:latin typeface="Constantia"/>
                <a:ea typeface="Constantia"/>
                <a:cs typeface="Constantia"/>
                <a:sym typeface="Constantia"/>
              </a:rPr>
              <a:t> ™</a:t>
            </a:r>
            <a:endParaRPr b="0" i="0" sz="1800" u="none" cap="none" strike="noStrike">
              <a:solidFill>
                <a:schemeClr val="lt1"/>
              </a:solidFill>
              <a:latin typeface="Source Sans Pro"/>
              <a:ea typeface="Source Sans Pro"/>
              <a:cs typeface="Source Sans Pro"/>
              <a:sym typeface="Source Sans Pro"/>
            </a:endParaRPr>
          </a:p>
        </p:txBody>
      </p:sp>
    </p:spTree>
  </p:cSld>
  <p:clrMap accent1="accent1" accent2="accent2" accent3="accent3" accent4="accent4" accent5="accent5" accent6="accent6" bg1="lt1" bg2="dk2" tx1="dk1" tx2="lt2" folHlink="folHlink" hlink="hlink"/>
  <p:sldLayoutIdLst>
    <p:sldLayoutId id="2147483665" r:id="rId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5.jpg"/><Relationship Id="rId5"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hyperlink" Target="http://www.dictionary.com/browse/inclusive-languag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risklens.com/" TargetMode="External"/><Relationship Id="rId4" Type="http://schemas.openxmlformats.org/officeDocument/2006/relationships/hyperlink" Target="https://www.futureada.org/" TargetMode="External"/><Relationship Id="rId5" Type="http://schemas.openxmlformats.org/officeDocument/2006/relationships/image" Target="../media/image10.jpg"/></Relationships>
</file>

<file path=ppt/slides/_rels/slide30.xml.rels><?xml version="1.0" encoding="UTF-8" standalone="yes"?><Relationships xmlns="http://schemas.openxmlformats.org/package/2006/relationships"><Relationship Id="rId20" Type="http://schemas.openxmlformats.org/officeDocument/2006/relationships/image" Target="../media/image26.jpg"/><Relationship Id="rId11" Type="http://schemas.openxmlformats.org/officeDocument/2006/relationships/hyperlink" Target="https://ghc.anitab.org/" TargetMode="External"/><Relationship Id="rId10" Type="http://schemas.openxmlformats.org/officeDocument/2006/relationships/hyperlink" Target="https://maleallies.com/" TargetMode="External"/><Relationship Id="rId21" Type="http://schemas.openxmlformats.org/officeDocument/2006/relationships/image" Target="../media/image33.png"/><Relationship Id="rId13" Type="http://schemas.openxmlformats.org/officeDocument/2006/relationships/hyperlink" Target="https://www.dianainitiative.org/" TargetMode="External"/><Relationship Id="rId12" Type="http://schemas.openxmlformats.org/officeDocument/2006/relationships/hyperlink" Target="https://www.wicys.net/"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jpg"/><Relationship Id="rId4" Type="http://schemas.openxmlformats.org/officeDocument/2006/relationships/hyperlink" Target="https://www.womenwhocode.com/" TargetMode="External"/><Relationship Id="rId9" Type="http://schemas.openxmlformats.org/officeDocument/2006/relationships/hyperlink" Target="https://hirediversity.us/" TargetMode="External"/><Relationship Id="rId15" Type="http://schemas.openxmlformats.org/officeDocument/2006/relationships/image" Target="../media/image22.jpg"/><Relationship Id="rId14" Type="http://schemas.openxmlformats.org/officeDocument/2006/relationships/hyperlink" Target="https://www.writespeakcode.com/" TargetMode="External"/><Relationship Id="rId17" Type="http://schemas.openxmlformats.org/officeDocument/2006/relationships/image" Target="../media/image15.png"/><Relationship Id="rId16" Type="http://schemas.openxmlformats.org/officeDocument/2006/relationships/image" Target="../media/image29.png"/><Relationship Id="rId5" Type="http://schemas.openxmlformats.org/officeDocument/2006/relationships/hyperlink" Target="https://girlswhocode.com/" TargetMode="External"/><Relationship Id="rId19" Type="http://schemas.openxmlformats.org/officeDocument/2006/relationships/image" Target="../media/image30.png"/><Relationship Id="rId6" Type="http://schemas.openxmlformats.org/officeDocument/2006/relationships/hyperlink" Target="https://anitab.org/" TargetMode="External"/><Relationship Id="rId18" Type="http://schemas.openxmlformats.org/officeDocument/2006/relationships/image" Target="../media/image19.png"/><Relationship Id="rId7" Type="http://schemas.openxmlformats.org/officeDocument/2006/relationships/hyperlink" Target="http://projectinclude.org/" TargetMode="External"/><Relationship Id="rId8" Type="http://schemas.openxmlformats.org/officeDocument/2006/relationships/hyperlink" Target="https://compassionatecoding.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hyperlink" Target="https://www.amazon.com/Inclusion-Diversity-Workplace-Will-Change/dp/1946384100/ref=sr_1_3?ie=UTF8&amp;qid=1537024766&amp;sr=8-3&amp;keywords=inclusion" TargetMode="External"/><Relationship Id="rId5" Type="http://schemas.openxmlformats.org/officeDocument/2006/relationships/hyperlink" Target="https://www.amazon.com/New-Alpha-Influencers-Changemakers-Redefining/dp/1259641910" TargetMode="External"/><Relationship Id="rId6" Type="http://schemas.openxmlformats.org/officeDocument/2006/relationships/image" Target="../media/image5.jpg"/><Relationship Id="rId7"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open.buffer.com/diversity-benefits/" TargetMode="External"/><Relationship Id="rId4" Type="http://schemas.openxmlformats.org/officeDocument/2006/relationships/hyperlink" Target="https://open.buffer.com/inclusive-language-tech/" TargetMode="External"/><Relationship Id="rId5" Type="http://schemas.openxmlformats.org/officeDocument/2006/relationships/hyperlink" Target="http://geekfeminism.wikia.com/wiki/HOWTO_recruit_and_retain_women_in_tech_workplaces" TargetMode="External"/><Relationship Id="rId6" Type="http://schemas.openxmlformats.org/officeDocument/2006/relationships/hyperlink" Target="https://hbr.org/2013/12/how-diversity-can-drive-innovation" TargetMode="External"/><Relationship Id="rId7" Type="http://schemas.openxmlformats.org/officeDocument/2006/relationships/hyperlink" Target="https://www.forbes.com/sites/forbescoachescouncil/2018/06/28/13-effective-ways-your-organization-can-educate-employees-on-diversity/#4624a51756ab" TargetMode="External"/><Relationship Id="rId8" Type="http://schemas.openxmlformats.org/officeDocument/2006/relationships/hyperlink" Target="https://www.nais.org/learn/independent-ideas/november-2016/a-call-for-more-inclusive,-empathetic-leadership/" TargetMode="External"/></Relationships>
</file>

<file path=ppt/slides/_rels/slide36.xml.rels><?xml version="1.0" encoding="UTF-8" standalone="yes"?><Relationships xmlns="http://schemas.openxmlformats.org/package/2006/relationships"><Relationship Id="rId10" Type="http://schemas.openxmlformats.org/officeDocument/2006/relationships/image" Target="../media/image38.gif"/><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hyperlink" Target="http://rebeccalong.tech/" TargetMode="External"/><Relationship Id="rId4" Type="http://schemas.openxmlformats.org/officeDocument/2006/relationships/hyperlink" Target="http://rebeccalong.tech/" TargetMode="External"/><Relationship Id="rId9" Type="http://schemas.openxmlformats.org/officeDocument/2006/relationships/hyperlink" Target="http://risklens.com/" TargetMode="External"/><Relationship Id="rId5" Type="http://schemas.openxmlformats.org/officeDocument/2006/relationships/hyperlink" Target="mailto:hello@futureada.org" TargetMode="External"/><Relationship Id="rId6" Type="http://schemas.openxmlformats.org/officeDocument/2006/relationships/hyperlink" Target="http://futureada.org/" TargetMode="External"/><Relationship Id="rId7" Type="http://schemas.openxmlformats.org/officeDocument/2006/relationships/hyperlink" Target="https://medium.com/future-ada" TargetMode="External"/><Relationship Id="rId8" Type="http://schemas.openxmlformats.org/officeDocument/2006/relationships/hyperlink" Target="mailto:rlong@risklens.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twitter.com/sabrinageremia"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1"/>
          <p:cNvSpPr txBox="1"/>
          <p:nvPr>
            <p:ph type="ctrTitle"/>
          </p:nvPr>
        </p:nvSpPr>
        <p:spPr>
          <a:xfrm>
            <a:off x="1371243" y="1803405"/>
            <a:ext cx="10057169" cy="1825096"/>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5398"/>
              <a:buFont typeface="Source Sans Pro"/>
              <a:buNone/>
            </a:pPr>
            <a:r>
              <a:rPr b="0" i="0" lang="en-US" sz="5398" u="none" cap="none" strike="noStrike">
                <a:solidFill>
                  <a:schemeClr val="dk1"/>
                </a:solidFill>
                <a:latin typeface="Source Sans Pro"/>
                <a:ea typeface="Source Sans Pro"/>
                <a:cs typeface="Source Sans Pro"/>
                <a:sym typeface="Source Sans Pro"/>
              </a:rPr>
              <a:t>DIVERSE TEAMS ARE ESSENTIAL TO QUALITY SOFTWARE</a:t>
            </a:r>
            <a:endParaRPr/>
          </a:p>
        </p:txBody>
      </p:sp>
      <p:sp>
        <p:nvSpPr>
          <p:cNvPr id="147" name="Google Shape;147;p21"/>
          <p:cNvSpPr txBox="1"/>
          <p:nvPr>
            <p:ph idx="1" type="subTitle"/>
          </p:nvPr>
        </p:nvSpPr>
        <p:spPr>
          <a:xfrm>
            <a:off x="1371243" y="3632201"/>
            <a:ext cx="9446339" cy="685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SzPts val="2400"/>
              <a:buFont typeface="Arial"/>
              <a:buNone/>
            </a:pPr>
            <a:r>
              <a:rPr b="0" i="0" lang="en-US" sz="2400" u="none" cap="none" strike="noStrike">
                <a:solidFill>
                  <a:schemeClr val="dk1"/>
                </a:solidFill>
                <a:latin typeface="Source Sans Pro"/>
                <a:ea typeface="Source Sans Pro"/>
                <a:cs typeface="Source Sans Pro"/>
                <a:sym typeface="Source Sans Pro"/>
              </a:rPr>
              <a:t>Rebecca Long | @amaya30</a:t>
            </a:r>
            <a:br>
              <a:rPr b="0" i="0" lang="en-US" sz="2400" u="none" cap="none" strike="noStrike">
                <a:solidFill>
                  <a:schemeClr val="dk1"/>
                </a:solidFill>
                <a:latin typeface="Source Sans Pro"/>
                <a:ea typeface="Source Sans Pro"/>
                <a:cs typeface="Source Sans Pro"/>
                <a:sym typeface="Source Sans Pro"/>
              </a:rPr>
            </a:br>
            <a:r>
              <a:rPr b="0" i="0" lang="en-US" sz="2400" u="none" cap="none" strike="noStrike">
                <a:solidFill>
                  <a:schemeClr val="dk1"/>
                </a:solidFill>
                <a:latin typeface="Source Sans Pro"/>
                <a:ea typeface="Source Sans Pro"/>
                <a:cs typeface="Source Sans Pro"/>
                <a:sym typeface="Source Sans Pro"/>
              </a:rPr>
              <a:t>PNSQC 2018 | @pnsqc | #pnsqc2018 | #qecamp</a:t>
            </a:r>
            <a:endParaRPr b="0" i="0" sz="2400" u="none" cap="none" strike="noStrike">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0"/>
          <p:cNvSpPr txBox="1"/>
          <p:nvPr>
            <p:ph type="title"/>
          </p:nvPr>
        </p:nvSpPr>
        <p:spPr>
          <a:xfrm>
            <a:off x="1024201" y="753534"/>
            <a:ext cx="10148889" cy="260449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79"/>
              <a:buFont typeface="Source Sans Pro"/>
              <a:buNone/>
            </a:pPr>
            <a:r>
              <a:rPr b="0" i="1" lang="en-US" sz="2879" u="none" cap="none" strike="noStrike">
                <a:solidFill>
                  <a:schemeClr val="dk1"/>
                </a:solidFill>
                <a:latin typeface="Source Sans Pro"/>
                <a:ea typeface="Source Sans Pro"/>
                <a:cs typeface="Source Sans Pro"/>
                <a:sym typeface="Source Sans Pro"/>
              </a:rPr>
              <a:t>IN THE UNITED STATES, THERE IS A LINEAR RELATIONSHIP BETWEEN RACIAL AND ETHNIC DIVERSITY AND BETTER FINANCIAL PERFORMANCE: FOR EVERY 10 PERCENT INCREASE IN RACIAL AND ETHNIC DIVERSITY ON THE SENIOR-EXECUTIVE TEAM, EARNINGS BEFORE INTEREST AND TAXES (EBIT) RISE 0.8 PERCENT</a:t>
            </a:r>
            <a:endParaRPr b="0" i="0" sz="2879" u="none" cap="none" strike="noStrike">
              <a:solidFill>
                <a:schemeClr val="dk1"/>
              </a:solidFill>
              <a:latin typeface="Source Sans Pro"/>
              <a:ea typeface="Source Sans Pro"/>
              <a:cs typeface="Source Sans Pro"/>
              <a:sym typeface="Source Sans Pro"/>
            </a:endParaRPr>
          </a:p>
        </p:txBody>
      </p:sp>
      <p:sp>
        <p:nvSpPr>
          <p:cNvPr id="214" name="Google Shape;214;p30"/>
          <p:cNvSpPr txBox="1"/>
          <p:nvPr>
            <p:ph idx="1" type="body"/>
          </p:nvPr>
        </p:nvSpPr>
        <p:spPr>
          <a:xfrm>
            <a:off x="1303525" y="3365557"/>
            <a:ext cx="9590238" cy="44444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Source Sans Pro"/>
                <a:ea typeface="Source Sans Pro"/>
                <a:cs typeface="Source Sans Pro"/>
                <a:sym typeface="Source Sans Pro"/>
              </a:rPr>
              <a:t>Jennifer Brown, </a:t>
            </a:r>
            <a:r>
              <a:rPr b="0" i="1" lang="en-US" sz="2000" u="none" cap="none" strike="noStrike">
                <a:solidFill>
                  <a:schemeClr val="dk1"/>
                </a:solidFill>
                <a:latin typeface="Source Sans Pro"/>
                <a:ea typeface="Source Sans Pro"/>
                <a:cs typeface="Source Sans Pro"/>
                <a:sym typeface="Source Sans Pro"/>
              </a:rPr>
              <a:t>Inclusion: Diversity, the New Workplace &amp; The Will to Change</a:t>
            </a:r>
            <a:endParaRPr/>
          </a:p>
        </p:txBody>
      </p:sp>
      <p:sp>
        <p:nvSpPr>
          <p:cNvPr id="215" name="Google Shape;215;p30"/>
          <p:cNvSpPr txBox="1"/>
          <p:nvPr>
            <p:ph idx="11" type="ftr"/>
          </p:nvPr>
        </p:nvSpPr>
        <p:spPr>
          <a:xfrm>
            <a:off x="4191742" y="6370637"/>
            <a:ext cx="6989671"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pic>
        <p:nvPicPr>
          <p:cNvPr descr="A screenshot of a cell phone&#10;&#10;Description generated with high confidence" id="216" name="Google Shape;216;p30"/>
          <p:cNvPicPr preferRelativeResize="0"/>
          <p:nvPr/>
        </p:nvPicPr>
        <p:blipFill rotWithShape="1">
          <a:blip r:embed="rId3">
            <a:alphaModFix/>
          </a:blip>
          <a:srcRect b="0" l="0" r="0" t="0"/>
          <a:stretch/>
        </p:blipFill>
        <p:spPr>
          <a:xfrm>
            <a:off x="10162766" y="3810000"/>
            <a:ext cx="1461993" cy="21907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0" st="0"/>
                                            </p:txEl>
                                          </p:spTgt>
                                        </p:tgtEl>
                                        <p:attrNameLst>
                                          <p:attrName>style.visibility</p:attrName>
                                        </p:attrNameLst>
                                      </p:cBhvr>
                                      <p:to>
                                        <p:strVal val="visible"/>
                                      </p:to>
                                    </p:set>
                                    <p:animEffect filter="fade" transition="in">
                                      <p:cBhvr>
                                        <p:cTn dur="500"/>
                                        <p:tgtEl>
                                          <p:spTgt spid="21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685622" y="1203297"/>
            <a:ext cx="10817581" cy="2352172"/>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BRIEF HISTORY OF DIVERSITY IN TECH</a:t>
            </a:r>
            <a:endParaRPr/>
          </a:p>
        </p:txBody>
      </p:sp>
      <p:sp>
        <p:nvSpPr>
          <p:cNvPr id="222" name="Google Shape;222;p31"/>
          <p:cNvSpPr txBox="1"/>
          <p:nvPr>
            <p:ph idx="1" type="body"/>
          </p:nvPr>
        </p:nvSpPr>
        <p:spPr>
          <a:xfrm>
            <a:off x="1024200" y="3641726"/>
            <a:ext cx="10487468" cy="955675"/>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888888"/>
              </a:buClr>
              <a:buSzPts val="2199"/>
              <a:buFont typeface="Arial"/>
              <a:buNone/>
            </a:pPr>
            <a:r>
              <a:t/>
            </a:r>
            <a:endParaRPr b="0" i="0" sz="2199" u="none" cap="none" strike="noStrike">
              <a:solidFill>
                <a:srgbClr val="888888"/>
              </a:solidFill>
              <a:latin typeface="Source Sans Pro"/>
              <a:ea typeface="Source Sans Pro"/>
              <a:cs typeface="Source Sans Pro"/>
              <a:sym typeface="Source Sans Pro"/>
            </a:endParaRPr>
          </a:p>
        </p:txBody>
      </p:sp>
      <p:sp>
        <p:nvSpPr>
          <p:cNvPr id="223" name="Google Shape;223;p31"/>
          <p:cNvSpPr txBox="1"/>
          <p:nvPr>
            <p:ph idx="11" type="ftr"/>
          </p:nvPr>
        </p:nvSpPr>
        <p:spPr>
          <a:xfrm>
            <a:off x="4513532" y="6408756"/>
            <a:ext cx="6989671" cy="3640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2"/>
          <p:cNvSpPr txBox="1"/>
          <p:nvPr>
            <p:ph type="title"/>
          </p:nvPr>
        </p:nvSpPr>
        <p:spPr>
          <a:xfrm>
            <a:off x="1370012" y="1371600"/>
            <a:ext cx="10133192" cy="685801"/>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FAMOUS WOMEN FROM TECH HISTORY</a:t>
            </a:r>
            <a:endParaRPr/>
          </a:p>
        </p:txBody>
      </p:sp>
      <p:grpSp>
        <p:nvGrpSpPr>
          <p:cNvPr id="229" name="Google Shape;229;p32"/>
          <p:cNvGrpSpPr/>
          <p:nvPr/>
        </p:nvGrpSpPr>
        <p:grpSpPr>
          <a:xfrm>
            <a:off x="687414" y="2292454"/>
            <a:ext cx="10813996" cy="3827254"/>
            <a:chOff x="1614" y="98529"/>
            <a:chExt cx="10813996" cy="3827254"/>
          </a:xfrm>
        </p:grpSpPr>
        <p:sp>
          <p:nvSpPr>
            <p:cNvPr id="230" name="Google Shape;230;p32"/>
            <p:cNvSpPr/>
            <p:nvPr/>
          </p:nvSpPr>
          <p:spPr>
            <a:xfrm>
              <a:off x="213944" y="328554"/>
              <a:ext cx="5095927" cy="1592477"/>
            </a:xfrm>
            <a:prstGeom prst="rect">
              <a:avLst/>
            </a:prstGeom>
            <a:solidFill>
              <a:schemeClr val="lt1">
                <a:alpha val="40000"/>
              </a:schemeClr>
            </a:solidFill>
            <a:ln cap="flat" cmpd="sng" w="9525">
              <a:solidFill>
                <a:srgbClr val="C422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2"/>
            <p:cNvSpPr txBox="1"/>
            <p:nvPr/>
          </p:nvSpPr>
          <p:spPr>
            <a:xfrm>
              <a:off x="213944" y="328554"/>
              <a:ext cx="5095927" cy="1592477"/>
            </a:xfrm>
            <a:prstGeom prst="rect">
              <a:avLst/>
            </a:prstGeom>
            <a:noFill/>
            <a:ln>
              <a:noFill/>
            </a:ln>
          </p:spPr>
          <p:txBody>
            <a:bodyPr anchorCtr="0" anchor="ctr" bIns="179050" lIns="1078625" spcFirstLastPara="1" rIns="179050" wrap="square" tIns="179050">
              <a:noAutofit/>
            </a:bodyPr>
            <a:lstStyle/>
            <a:p>
              <a:pPr indent="0" lvl="0" marL="0" marR="0" rtl="0" algn="l">
                <a:lnSpc>
                  <a:spcPct val="90000"/>
                </a:lnSpc>
                <a:spcBef>
                  <a:spcPts val="0"/>
                </a:spcBef>
                <a:spcAft>
                  <a:spcPts val="0"/>
                </a:spcAft>
                <a:buClr>
                  <a:schemeClr val="dk1"/>
                </a:buClr>
                <a:buSzPts val="4700"/>
                <a:buFont typeface="Source Sans Pro"/>
                <a:buNone/>
              </a:pPr>
              <a:r>
                <a:rPr lang="en-US" sz="4700">
                  <a:solidFill>
                    <a:schemeClr val="dk1"/>
                  </a:solidFill>
                  <a:latin typeface="Source Sans Pro"/>
                  <a:ea typeface="Source Sans Pro"/>
                  <a:cs typeface="Source Sans Pro"/>
                  <a:sym typeface="Source Sans Pro"/>
                </a:rPr>
                <a:t>Ada Lovelace</a:t>
              </a:r>
              <a:endParaRPr/>
            </a:p>
          </p:txBody>
        </p:sp>
        <p:sp>
          <p:nvSpPr>
            <p:cNvPr id="232" name="Google Shape;232;p32"/>
            <p:cNvSpPr/>
            <p:nvPr/>
          </p:nvSpPr>
          <p:spPr>
            <a:xfrm>
              <a:off x="1614" y="98529"/>
              <a:ext cx="1114734" cy="1672101"/>
            </a:xfrm>
            <a:prstGeom prst="rect">
              <a:avLst/>
            </a:prstGeom>
            <a:blipFill rotWithShape="1">
              <a:blip r:embed="rId3">
                <a:alphaModFix/>
              </a:blip>
              <a:stretch>
                <a:fillRect b="0" l="-24998" r="-24998" t="0"/>
              </a:stretch>
            </a:blip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p:nvPr/>
          </p:nvSpPr>
          <p:spPr>
            <a:xfrm>
              <a:off x="5719683" y="328554"/>
              <a:ext cx="5095927" cy="1592477"/>
            </a:xfrm>
            <a:prstGeom prst="rect">
              <a:avLst/>
            </a:prstGeom>
            <a:solidFill>
              <a:schemeClr val="lt1">
                <a:alpha val="40000"/>
              </a:schemeClr>
            </a:solidFill>
            <a:ln cap="flat" cmpd="sng" w="9525">
              <a:solidFill>
                <a:srgbClr val="C422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txBox="1"/>
            <p:nvPr/>
          </p:nvSpPr>
          <p:spPr>
            <a:xfrm>
              <a:off x="5719683" y="328554"/>
              <a:ext cx="5095927" cy="1592477"/>
            </a:xfrm>
            <a:prstGeom prst="rect">
              <a:avLst/>
            </a:prstGeom>
            <a:noFill/>
            <a:ln>
              <a:noFill/>
            </a:ln>
          </p:spPr>
          <p:txBody>
            <a:bodyPr anchorCtr="0" anchor="ctr" bIns="179050" lIns="1078625" spcFirstLastPara="1" rIns="179050" wrap="square" tIns="179050">
              <a:noAutofit/>
            </a:bodyPr>
            <a:lstStyle/>
            <a:p>
              <a:pPr indent="0" lvl="0" marL="0" marR="0" rtl="0" algn="l">
                <a:lnSpc>
                  <a:spcPct val="90000"/>
                </a:lnSpc>
                <a:spcBef>
                  <a:spcPts val="0"/>
                </a:spcBef>
                <a:spcAft>
                  <a:spcPts val="0"/>
                </a:spcAft>
                <a:buClr>
                  <a:schemeClr val="dk1"/>
                </a:buClr>
                <a:buSzPts val="4700"/>
                <a:buFont typeface="Source Sans Pro"/>
                <a:buNone/>
              </a:pPr>
              <a:r>
                <a:rPr lang="en-US" sz="4700">
                  <a:solidFill>
                    <a:schemeClr val="dk1"/>
                  </a:solidFill>
                  <a:latin typeface="Source Sans Pro"/>
                  <a:ea typeface="Source Sans Pro"/>
                  <a:cs typeface="Source Sans Pro"/>
                  <a:sym typeface="Source Sans Pro"/>
                </a:rPr>
                <a:t>Grace Hopper</a:t>
              </a:r>
              <a:endParaRPr/>
            </a:p>
          </p:txBody>
        </p:sp>
        <p:sp>
          <p:nvSpPr>
            <p:cNvPr id="235" name="Google Shape;235;p32"/>
            <p:cNvSpPr/>
            <p:nvPr/>
          </p:nvSpPr>
          <p:spPr>
            <a:xfrm>
              <a:off x="5507353" y="98529"/>
              <a:ext cx="1114734" cy="1672101"/>
            </a:xfrm>
            <a:prstGeom prst="rect">
              <a:avLst/>
            </a:prstGeom>
            <a:blipFill rotWithShape="1">
              <a:blip r:embed="rId4">
                <a:alphaModFix/>
              </a:blip>
              <a:stretch>
                <a:fillRect b="0" l="-24998" r="-24998" t="0"/>
              </a:stretch>
            </a:blip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p:nvPr/>
          </p:nvSpPr>
          <p:spPr>
            <a:xfrm>
              <a:off x="2966814" y="2333306"/>
              <a:ext cx="5095927" cy="1592477"/>
            </a:xfrm>
            <a:prstGeom prst="rect">
              <a:avLst/>
            </a:prstGeom>
            <a:solidFill>
              <a:schemeClr val="lt1">
                <a:alpha val="40000"/>
              </a:schemeClr>
            </a:solidFill>
            <a:ln cap="flat" cmpd="sng" w="9525">
              <a:solidFill>
                <a:srgbClr val="C422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txBox="1"/>
            <p:nvPr/>
          </p:nvSpPr>
          <p:spPr>
            <a:xfrm>
              <a:off x="2966814" y="2333306"/>
              <a:ext cx="5095927" cy="1592477"/>
            </a:xfrm>
            <a:prstGeom prst="rect">
              <a:avLst/>
            </a:prstGeom>
            <a:noFill/>
            <a:ln>
              <a:noFill/>
            </a:ln>
          </p:spPr>
          <p:txBody>
            <a:bodyPr anchorCtr="0" anchor="ctr" bIns="179050" lIns="1078625" spcFirstLastPara="1" rIns="179050" wrap="square" tIns="179050">
              <a:noAutofit/>
            </a:bodyPr>
            <a:lstStyle/>
            <a:p>
              <a:pPr indent="0" lvl="0" marL="0" marR="0" rtl="0" algn="l">
                <a:lnSpc>
                  <a:spcPct val="90000"/>
                </a:lnSpc>
                <a:spcBef>
                  <a:spcPts val="0"/>
                </a:spcBef>
                <a:spcAft>
                  <a:spcPts val="0"/>
                </a:spcAft>
                <a:buClr>
                  <a:schemeClr val="dk1"/>
                </a:buClr>
                <a:buSzPts val="4700"/>
                <a:buFont typeface="Source Sans Pro"/>
                <a:buNone/>
              </a:pPr>
              <a:r>
                <a:rPr lang="en-US" sz="4700">
                  <a:solidFill>
                    <a:schemeClr val="dk1"/>
                  </a:solidFill>
                  <a:latin typeface="Source Sans Pro"/>
                  <a:ea typeface="Source Sans Pro"/>
                  <a:cs typeface="Source Sans Pro"/>
                  <a:sym typeface="Source Sans Pro"/>
                </a:rPr>
                <a:t>Katherine Johnson</a:t>
              </a:r>
              <a:endParaRPr/>
            </a:p>
          </p:txBody>
        </p:sp>
        <p:sp>
          <p:nvSpPr>
            <p:cNvPr id="238" name="Google Shape;238;p32"/>
            <p:cNvSpPr/>
            <p:nvPr/>
          </p:nvSpPr>
          <p:spPr>
            <a:xfrm>
              <a:off x="2754483" y="2103281"/>
              <a:ext cx="1114734" cy="1672101"/>
            </a:xfrm>
            <a:prstGeom prst="rect">
              <a:avLst/>
            </a:prstGeom>
            <a:blipFill rotWithShape="1">
              <a:blip r:embed="rId5">
                <a:alphaModFix/>
              </a:blip>
              <a:stretch>
                <a:fillRect b="0" l="0" r="0" t="0"/>
              </a:stretch>
            </a:blip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 name="Google Shape;239;p32"/>
          <p:cNvSpPr txBox="1"/>
          <p:nvPr>
            <p:ph idx="11" type="ftr"/>
          </p:nvPr>
        </p:nvSpPr>
        <p:spPr>
          <a:xfrm>
            <a:off x="685620" y="6355846"/>
            <a:ext cx="10817581"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243" name="Shape 243"/>
        <p:cNvGrpSpPr/>
        <p:nvPr/>
      </p:nvGrpSpPr>
      <p:grpSpPr>
        <a:xfrm>
          <a:off x="0" y="0"/>
          <a:ext cx="0" cy="0"/>
          <a:chOff x="0" y="0"/>
          <a:chExt cx="0" cy="0"/>
        </a:xfrm>
      </p:grpSpPr>
      <p:sp>
        <p:nvSpPr>
          <p:cNvPr id="244" name="Google Shape;244;p33"/>
          <p:cNvSpPr/>
          <p:nvPr/>
        </p:nvSpPr>
        <p:spPr>
          <a:xfrm>
            <a:off x="0" y="0"/>
            <a:ext cx="12188825"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45" name="Google Shape;245;p33"/>
          <p:cNvSpPr/>
          <p:nvPr/>
        </p:nvSpPr>
        <p:spPr>
          <a:xfrm>
            <a:off x="559162" y="562356"/>
            <a:ext cx="11070500" cy="5733288"/>
          </a:xfrm>
          <a:prstGeom prst="roundRect">
            <a:avLst>
              <a:gd fmla="val 3242" name="adj"/>
            </a:avLst>
          </a:prstGeom>
          <a:solidFill>
            <a:srgbClr val="FFFFFF"/>
          </a:solidFill>
          <a:ln cap="flat" cmpd="sng" w="317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46" name="Google Shape;246;p33"/>
          <p:cNvSpPr/>
          <p:nvPr/>
        </p:nvSpPr>
        <p:spPr>
          <a:xfrm>
            <a:off x="643235" y="643464"/>
            <a:ext cx="10902355" cy="5571072"/>
          </a:xfrm>
          <a:prstGeom prst="roundRect">
            <a:avLst>
              <a:gd fmla="val 2403" name="adj"/>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pic>
        <p:nvPicPr>
          <p:cNvPr descr="A group of people posing for a photo&#10;&#10;Description generated with very high confidence" id="247" name="Google Shape;247;p33"/>
          <p:cNvPicPr preferRelativeResize="0"/>
          <p:nvPr/>
        </p:nvPicPr>
        <p:blipFill rotWithShape="1">
          <a:blip r:embed="rId3">
            <a:alphaModFix/>
          </a:blip>
          <a:srcRect b="0" l="0" r="0" t="0"/>
          <a:stretch/>
        </p:blipFill>
        <p:spPr>
          <a:xfrm>
            <a:off x="3538664" y="873252"/>
            <a:ext cx="5111496" cy="5111496"/>
          </a:xfrm>
          <a:prstGeom prst="rect">
            <a:avLst/>
          </a:prstGeom>
          <a:noFill/>
          <a:ln>
            <a:noFill/>
          </a:ln>
        </p:spPr>
      </p:pic>
      <p:sp>
        <p:nvSpPr>
          <p:cNvPr id="248" name="Google Shape;248;p33"/>
          <p:cNvSpPr txBox="1"/>
          <p:nvPr>
            <p:ph idx="11" type="ftr"/>
          </p:nvPr>
        </p:nvSpPr>
        <p:spPr>
          <a:xfrm>
            <a:off x="685621" y="6411992"/>
            <a:ext cx="777037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None/>
            </a:pPr>
            <a:r>
              <a:rPr lang="en-US" sz="1800">
                <a:solidFill>
                  <a:srgbClr val="6D6D6D"/>
                </a:solidFill>
                <a:latin typeface="Source Sans Pro"/>
                <a:ea typeface="Source Sans Pro"/>
                <a:cs typeface="Source Sans Pro"/>
                <a:sym typeface="Source Sans Pro"/>
              </a:rPr>
              <a:t>@amaya30 | @futureada | @pnsqc | #pnsqc2018 | #qecamp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4"/>
          <p:cNvSpPr txBox="1"/>
          <p:nvPr>
            <p:ph type="title"/>
          </p:nvPr>
        </p:nvSpPr>
        <p:spPr>
          <a:xfrm>
            <a:off x="685622" y="1203297"/>
            <a:ext cx="10817581" cy="2352172"/>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CURRENT STATE OF DIVERSITY IN TECH</a:t>
            </a:r>
            <a:endParaRPr/>
          </a:p>
        </p:txBody>
      </p:sp>
      <p:sp>
        <p:nvSpPr>
          <p:cNvPr id="254" name="Google Shape;254;p34"/>
          <p:cNvSpPr txBox="1"/>
          <p:nvPr>
            <p:ph idx="1" type="body"/>
          </p:nvPr>
        </p:nvSpPr>
        <p:spPr>
          <a:xfrm>
            <a:off x="1024200" y="3641726"/>
            <a:ext cx="10487468" cy="955675"/>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888888"/>
              </a:buClr>
              <a:buSzPts val="2199"/>
              <a:buFont typeface="Arial"/>
              <a:buNone/>
            </a:pPr>
            <a:r>
              <a:t/>
            </a:r>
            <a:endParaRPr b="0" i="0" sz="2199" u="none" cap="none" strike="noStrike">
              <a:solidFill>
                <a:srgbClr val="888888"/>
              </a:solidFill>
              <a:latin typeface="Source Sans Pro"/>
              <a:ea typeface="Source Sans Pro"/>
              <a:cs typeface="Source Sans Pro"/>
              <a:sym typeface="Source Sans Pro"/>
            </a:endParaRPr>
          </a:p>
        </p:txBody>
      </p:sp>
      <p:sp>
        <p:nvSpPr>
          <p:cNvPr id="255" name="Google Shape;255;p34"/>
          <p:cNvSpPr txBox="1"/>
          <p:nvPr>
            <p:ph idx="11" type="ftr"/>
          </p:nvPr>
        </p:nvSpPr>
        <p:spPr>
          <a:xfrm>
            <a:off x="4513532" y="6408756"/>
            <a:ext cx="6989671" cy="3640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59" name="Shape 259"/>
        <p:cNvGrpSpPr/>
        <p:nvPr/>
      </p:nvGrpSpPr>
      <p:grpSpPr>
        <a:xfrm>
          <a:off x="0" y="0"/>
          <a:ext cx="0" cy="0"/>
          <a:chOff x="0" y="0"/>
          <a:chExt cx="0" cy="0"/>
        </a:xfrm>
      </p:grpSpPr>
      <p:sp>
        <p:nvSpPr>
          <p:cNvPr id="260" name="Google Shape;260;p35"/>
          <p:cNvSpPr/>
          <p:nvPr/>
        </p:nvSpPr>
        <p:spPr>
          <a:xfrm>
            <a:off x="0" y="0"/>
            <a:ext cx="12188825"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61" name="Google Shape;261;p35"/>
          <p:cNvSpPr/>
          <p:nvPr/>
        </p:nvSpPr>
        <p:spPr>
          <a:xfrm>
            <a:off x="643235" y="643464"/>
            <a:ext cx="10902355" cy="5571072"/>
          </a:xfrm>
          <a:prstGeom prst="roundRect">
            <a:avLst>
              <a:gd fmla="val 2403" name="adj"/>
            </a:avLst>
          </a:prstGeom>
          <a:solidFill>
            <a:srgbClr val="FFFFFF"/>
          </a:solidFill>
          <a:ln cap="flat" cmpd="sng" w="31750">
            <a:solidFill>
              <a:srgbClr val="FDC5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pic>
        <p:nvPicPr>
          <p:cNvPr descr="A close up of a map&#10;&#10;Description generated with very high confidence" id="262" name="Google Shape;262;p35"/>
          <p:cNvPicPr preferRelativeResize="0"/>
          <p:nvPr/>
        </p:nvPicPr>
        <p:blipFill rotWithShape="1">
          <a:blip r:embed="rId3">
            <a:alphaModFix/>
          </a:blip>
          <a:srcRect b="0" l="0" r="0" t="0"/>
          <a:stretch/>
        </p:blipFill>
        <p:spPr>
          <a:xfrm>
            <a:off x="2147310" y="873252"/>
            <a:ext cx="7894203" cy="5111496"/>
          </a:xfrm>
          <a:prstGeom prst="rect">
            <a:avLst/>
          </a:prstGeom>
          <a:noFill/>
          <a:ln>
            <a:noFill/>
          </a:ln>
        </p:spPr>
      </p:pic>
      <p:sp>
        <p:nvSpPr>
          <p:cNvPr id="263" name="Google Shape;263;p35"/>
          <p:cNvSpPr txBox="1"/>
          <p:nvPr>
            <p:ph idx="11" type="ftr"/>
          </p:nvPr>
        </p:nvSpPr>
        <p:spPr>
          <a:xfrm>
            <a:off x="685620" y="6411992"/>
            <a:ext cx="10859969"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lang="en-US" sz="1800">
                <a:solidFill>
                  <a:schemeClr val="lt1"/>
                </a:solidFill>
                <a:latin typeface="Source Sans Pro"/>
                <a:ea typeface="Source Sans Pro"/>
                <a:cs typeface="Source Sans Pro"/>
                <a:sym typeface="Source Sans Pro"/>
              </a:rPr>
              <a:t>@amaya30 | @futureada | @pnsqc | #pnsqc2018 | #qecamp</a:t>
            </a:r>
            <a:endParaRPr sz="1800">
              <a:solidFill>
                <a:schemeClr val="lt1"/>
              </a:solidFill>
              <a:latin typeface="Source Sans Pro"/>
              <a:ea typeface="Source Sans Pro"/>
              <a:cs typeface="Source Sans Pro"/>
              <a:sym typeface="Source Sans Pro"/>
            </a:endParaRPr>
          </a:p>
        </p:txBody>
      </p:sp>
      <p:sp>
        <p:nvSpPr>
          <p:cNvPr id="264" name="Google Shape;264;p35"/>
          <p:cNvSpPr txBox="1"/>
          <p:nvPr/>
        </p:nvSpPr>
        <p:spPr>
          <a:xfrm>
            <a:off x="643235" y="189922"/>
            <a:ext cx="1090235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Source Sans Pro"/>
                <a:ea typeface="Source Sans Pro"/>
                <a:cs typeface="Source Sans Pro"/>
                <a:sym typeface="Source Sans Pro"/>
              </a:rPr>
              <a:t>Number of Women In Computer Science Over Time (Henn 2014)</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6"/>
          <p:cNvSpPr txBox="1"/>
          <p:nvPr>
            <p:ph idx="11" type="ftr"/>
          </p:nvPr>
        </p:nvSpPr>
        <p:spPr>
          <a:xfrm>
            <a:off x="685620" y="6355846"/>
            <a:ext cx="10895191"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pic>
        <p:nvPicPr>
          <p:cNvPr descr="https://pbs.twimg.com/media/DIL35RsUIAACqt7.jpg:large" id="270" name="Google Shape;270;p36"/>
          <p:cNvPicPr preferRelativeResize="0"/>
          <p:nvPr/>
        </p:nvPicPr>
        <p:blipFill rotWithShape="1">
          <a:blip r:embed="rId3">
            <a:alphaModFix/>
          </a:blip>
          <a:srcRect b="0" l="0" r="0" t="0"/>
          <a:stretch/>
        </p:blipFill>
        <p:spPr>
          <a:xfrm>
            <a:off x="3671358" y="1905000"/>
            <a:ext cx="4849284" cy="363696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74" name="Shape 274"/>
        <p:cNvGrpSpPr/>
        <p:nvPr/>
      </p:nvGrpSpPr>
      <p:grpSpPr>
        <a:xfrm>
          <a:off x="0" y="0"/>
          <a:ext cx="0" cy="0"/>
          <a:chOff x="0" y="0"/>
          <a:chExt cx="0" cy="0"/>
        </a:xfrm>
      </p:grpSpPr>
      <p:sp>
        <p:nvSpPr>
          <p:cNvPr id="275" name="Google Shape;275;p37"/>
          <p:cNvSpPr/>
          <p:nvPr/>
        </p:nvSpPr>
        <p:spPr>
          <a:xfrm>
            <a:off x="0" y="0"/>
            <a:ext cx="12188825"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76" name="Google Shape;276;p37"/>
          <p:cNvSpPr/>
          <p:nvPr/>
        </p:nvSpPr>
        <p:spPr>
          <a:xfrm>
            <a:off x="643235" y="643464"/>
            <a:ext cx="10902355" cy="5571072"/>
          </a:xfrm>
          <a:prstGeom prst="roundRect">
            <a:avLst>
              <a:gd fmla="val 2403" name="adj"/>
            </a:avLst>
          </a:prstGeom>
          <a:solidFill>
            <a:srgbClr val="FFFFFF"/>
          </a:solidFill>
          <a:ln cap="flat" cmpd="sng" w="31750">
            <a:solidFill>
              <a:srgbClr val="FFAD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pic>
        <p:nvPicPr>
          <p:cNvPr descr="A screenshot of a cell phone&#10;&#10;Description generated with high confidence" id="277" name="Google Shape;277;p37"/>
          <p:cNvPicPr preferRelativeResize="0"/>
          <p:nvPr/>
        </p:nvPicPr>
        <p:blipFill rotWithShape="1">
          <a:blip r:embed="rId3">
            <a:alphaModFix/>
          </a:blip>
          <a:srcRect b="0" l="0" r="0" t="0"/>
          <a:stretch/>
        </p:blipFill>
        <p:spPr>
          <a:xfrm>
            <a:off x="2082163" y="873252"/>
            <a:ext cx="8024497" cy="5111496"/>
          </a:xfrm>
          <a:prstGeom prst="rect">
            <a:avLst/>
          </a:prstGeom>
          <a:noFill/>
          <a:ln>
            <a:noFill/>
          </a:ln>
        </p:spPr>
      </p:pic>
      <p:sp>
        <p:nvSpPr>
          <p:cNvPr id="278" name="Google Shape;278;p37"/>
          <p:cNvSpPr txBox="1"/>
          <p:nvPr>
            <p:ph idx="11" type="ftr"/>
          </p:nvPr>
        </p:nvSpPr>
        <p:spPr>
          <a:xfrm>
            <a:off x="685620" y="6411992"/>
            <a:ext cx="10859969"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lang="en-US" sz="1800">
                <a:solidFill>
                  <a:schemeClr val="lt1"/>
                </a:solidFill>
                <a:latin typeface="Source Sans Pro"/>
                <a:ea typeface="Source Sans Pro"/>
                <a:cs typeface="Source Sans Pro"/>
                <a:sym typeface="Source Sans Pro"/>
              </a:rPr>
              <a:t>@amaya30 | @futureada | @pnsqc | #pnsqc2018 | #qecamp</a:t>
            </a:r>
            <a:endParaRPr sz="1800">
              <a:solidFill>
                <a:schemeClr val="lt1"/>
              </a:solidFill>
              <a:latin typeface="Source Sans Pro"/>
              <a:ea typeface="Source Sans Pro"/>
              <a:cs typeface="Source Sans Pro"/>
              <a:sym typeface="Source Sans Pro"/>
            </a:endParaRPr>
          </a:p>
        </p:txBody>
      </p:sp>
      <p:sp>
        <p:nvSpPr>
          <p:cNvPr id="279" name="Google Shape;279;p37"/>
          <p:cNvSpPr txBox="1"/>
          <p:nvPr/>
        </p:nvSpPr>
        <p:spPr>
          <a:xfrm>
            <a:off x="643236" y="152400"/>
            <a:ext cx="10902354"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800">
                <a:solidFill>
                  <a:schemeClr val="lt1"/>
                </a:solidFill>
                <a:latin typeface="Source Sans Pro"/>
                <a:ea typeface="Source Sans Pro"/>
                <a:cs typeface="Source Sans Pro"/>
                <a:sym typeface="Source Sans Pro"/>
              </a:rPr>
              <a:t>Equal Employment Opportunity Commission stats on race and gender in high tech (EEOC 2014)</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283" name="Shape 283"/>
        <p:cNvGrpSpPr/>
        <p:nvPr/>
      </p:nvGrpSpPr>
      <p:grpSpPr>
        <a:xfrm>
          <a:off x="0" y="0"/>
          <a:ext cx="0" cy="0"/>
          <a:chOff x="0" y="0"/>
          <a:chExt cx="0" cy="0"/>
        </a:xfrm>
      </p:grpSpPr>
      <p:sp>
        <p:nvSpPr>
          <p:cNvPr id="284" name="Google Shape;284;p38"/>
          <p:cNvSpPr/>
          <p:nvPr/>
        </p:nvSpPr>
        <p:spPr>
          <a:xfrm>
            <a:off x="0" y="0"/>
            <a:ext cx="12188825"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85" name="Google Shape;285;p38"/>
          <p:cNvSpPr/>
          <p:nvPr/>
        </p:nvSpPr>
        <p:spPr>
          <a:xfrm>
            <a:off x="559162" y="562356"/>
            <a:ext cx="11070500" cy="5733288"/>
          </a:xfrm>
          <a:prstGeom prst="roundRect">
            <a:avLst>
              <a:gd fmla="val 3242" name="adj"/>
            </a:avLst>
          </a:prstGeom>
          <a:solidFill>
            <a:srgbClr val="FFFFFF"/>
          </a:solidFill>
          <a:ln cap="flat" cmpd="sng" w="317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86" name="Google Shape;286;p38"/>
          <p:cNvSpPr/>
          <p:nvPr/>
        </p:nvSpPr>
        <p:spPr>
          <a:xfrm>
            <a:off x="643235" y="643464"/>
            <a:ext cx="10902355" cy="5571072"/>
          </a:xfrm>
          <a:prstGeom prst="roundRect">
            <a:avLst>
              <a:gd fmla="val 2403" name="adj"/>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pic>
        <p:nvPicPr>
          <p:cNvPr descr="A close up of a person&#10;&#10;Description generated with high confidence" id="287" name="Google Shape;287;p38"/>
          <p:cNvPicPr preferRelativeResize="0"/>
          <p:nvPr/>
        </p:nvPicPr>
        <p:blipFill rotWithShape="1">
          <a:blip r:embed="rId3">
            <a:alphaModFix/>
          </a:blip>
          <a:srcRect b="0" l="0" r="0" t="0"/>
          <a:stretch/>
        </p:blipFill>
        <p:spPr>
          <a:xfrm>
            <a:off x="982916" y="873252"/>
            <a:ext cx="10222992" cy="5111496"/>
          </a:xfrm>
          <a:prstGeom prst="rect">
            <a:avLst/>
          </a:prstGeom>
          <a:noFill/>
          <a:ln>
            <a:noFill/>
          </a:ln>
        </p:spPr>
      </p:pic>
      <p:sp>
        <p:nvSpPr>
          <p:cNvPr id="288" name="Google Shape;288;p38"/>
          <p:cNvSpPr txBox="1"/>
          <p:nvPr>
            <p:ph idx="11" type="ftr"/>
          </p:nvPr>
        </p:nvSpPr>
        <p:spPr>
          <a:xfrm>
            <a:off x="685620" y="6411992"/>
            <a:ext cx="10944041"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lang="en-US" sz="1800">
                <a:solidFill>
                  <a:srgbClr val="6D6D6D"/>
                </a:solidFill>
                <a:latin typeface="Source Sans Pro"/>
                <a:ea typeface="Source Sans Pro"/>
                <a:cs typeface="Source Sans Pro"/>
                <a:sym typeface="Source Sans Pro"/>
              </a:rPr>
              <a:t>@amaya30 | @futureada | @pnsqc | #pnsqc2018 | #qecamp</a:t>
            </a:r>
            <a:endParaRPr sz="1800">
              <a:solidFill>
                <a:srgbClr val="6D6D6D"/>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2" name="Shape 292"/>
        <p:cNvGrpSpPr/>
        <p:nvPr/>
      </p:nvGrpSpPr>
      <p:grpSpPr>
        <a:xfrm>
          <a:off x="0" y="0"/>
          <a:ext cx="0" cy="0"/>
          <a:chOff x="0" y="0"/>
          <a:chExt cx="0" cy="0"/>
        </a:xfrm>
      </p:grpSpPr>
      <p:pic>
        <p:nvPicPr>
          <p:cNvPr descr="A cellphone on a wooden table&#10;&#10;Description generated with very high confidence" id="293" name="Google Shape;293;p39"/>
          <p:cNvPicPr preferRelativeResize="0"/>
          <p:nvPr/>
        </p:nvPicPr>
        <p:blipFill rotWithShape="1">
          <a:blip r:embed="rId3">
            <a:alphaModFix/>
          </a:blip>
          <a:srcRect b="5852" l="0" r="0" t="9856"/>
          <a:stretch/>
        </p:blipFill>
        <p:spPr>
          <a:xfrm>
            <a:off x="20" y="10"/>
            <a:ext cx="12188805" cy="6857990"/>
          </a:xfrm>
          <a:prstGeom prst="rect">
            <a:avLst/>
          </a:prstGeom>
          <a:noFill/>
          <a:ln>
            <a:noFill/>
          </a:ln>
        </p:spPr>
      </p:pic>
      <p:sp>
        <p:nvSpPr>
          <p:cNvPr id="294" name="Google Shape;294;p39"/>
          <p:cNvSpPr txBox="1"/>
          <p:nvPr>
            <p:ph idx="11" type="ftr"/>
          </p:nvPr>
        </p:nvSpPr>
        <p:spPr>
          <a:xfrm>
            <a:off x="685620" y="6355845"/>
            <a:ext cx="10514191"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lang="en-US" sz="1800">
                <a:solidFill>
                  <a:srgbClr val="FFFFFF"/>
                </a:solidFill>
                <a:latin typeface="Source Sans Pro"/>
                <a:ea typeface="Source Sans Pro"/>
                <a:cs typeface="Source Sans Pro"/>
                <a:sym typeface="Source Sans Pro"/>
              </a:rPr>
              <a:t>@amaya30 | @futureada | @pnsqc | #pnsqc2018 | #qecamp</a:t>
            </a:r>
            <a:endParaRPr sz="1800">
              <a:solidFill>
                <a:srgbClr val="FFFFFF"/>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2"/>
          <p:cNvSpPr txBox="1"/>
          <p:nvPr>
            <p:ph type="title"/>
          </p:nvPr>
        </p:nvSpPr>
        <p:spPr>
          <a:xfrm>
            <a:off x="1370012" y="1371600"/>
            <a:ext cx="10133192" cy="685801"/>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OVERVIEW</a:t>
            </a:r>
            <a:endParaRPr/>
          </a:p>
        </p:txBody>
      </p:sp>
      <p:sp>
        <p:nvSpPr>
          <p:cNvPr id="153" name="Google Shape;153;p22"/>
          <p:cNvSpPr txBox="1"/>
          <p:nvPr>
            <p:ph idx="1" type="body"/>
          </p:nvPr>
        </p:nvSpPr>
        <p:spPr>
          <a:xfrm>
            <a:off x="685622" y="2194561"/>
            <a:ext cx="10817582"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Introduction</a:t>
            </a:r>
            <a:endParaRPr/>
          </a:p>
          <a:p>
            <a:pPr indent="-228531" lvl="0" marL="228531"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Benefits of Diversity and Diverse Teams</a:t>
            </a:r>
            <a:endParaRPr/>
          </a:p>
          <a:p>
            <a:pPr indent="-228531" lvl="0" marL="228531"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Brief History of Diversity in Technology</a:t>
            </a:r>
            <a:endParaRPr/>
          </a:p>
          <a:p>
            <a:pPr indent="-228531" lvl="0" marL="228531"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Current State of Diversity in Technology</a:t>
            </a:r>
            <a:endParaRPr/>
          </a:p>
          <a:p>
            <a:pPr indent="-228531" lvl="0" marL="228531"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What Can We Do? Ways to Increase Diversity on Your Team(s)</a:t>
            </a:r>
            <a:endParaRPr/>
          </a:p>
          <a:p>
            <a:pPr indent="-228531" lvl="0" marL="228531"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Wrap Up</a:t>
            </a:r>
            <a:endParaRPr/>
          </a:p>
        </p:txBody>
      </p:sp>
      <p:sp>
        <p:nvSpPr>
          <p:cNvPr id="154" name="Google Shape;154;p22"/>
          <p:cNvSpPr txBox="1"/>
          <p:nvPr>
            <p:ph idx="11" type="ftr"/>
          </p:nvPr>
        </p:nvSpPr>
        <p:spPr>
          <a:xfrm>
            <a:off x="685620" y="6355846"/>
            <a:ext cx="10817581"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@amaya30 | @futureada | @pnsqc | #pnsqc2018 | #qecamp</a:t>
            </a:r>
            <a:endParaRPr b="0" i="0" sz="1800" u="none" cap="none" strike="noStrike">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xEl>
                                              <p:pRg end="0" st="0"/>
                                            </p:txEl>
                                          </p:spTgt>
                                        </p:tgtEl>
                                        <p:attrNameLst>
                                          <p:attrName>style.visibility</p:attrName>
                                        </p:attrNameLst>
                                      </p:cBhvr>
                                      <p:to>
                                        <p:strVal val="visible"/>
                                      </p:to>
                                    </p:set>
                                    <p:animEffect filter="fade" transition="in">
                                      <p:cBhvr>
                                        <p:cTn dur="500"/>
                                        <p:tgtEl>
                                          <p:spTgt spid="1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xEl>
                                              <p:pRg end="1" st="1"/>
                                            </p:txEl>
                                          </p:spTgt>
                                        </p:tgtEl>
                                        <p:attrNameLst>
                                          <p:attrName>style.visibility</p:attrName>
                                        </p:attrNameLst>
                                      </p:cBhvr>
                                      <p:to>
                                        <p:strVal val="visible"/>
                                      </p:to>
                                    </p:set>
                                    <p:animEffect filter="fade" transition="in">
                                      <p:cBhvr>
                                        <p:cTn dur="500"/>
                                        <p:tgtEl>
                                          <p:spTgt spid="1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xEl>
                                              <p:pRg end="2" st="2"/>
                                            </p:txEl>
                                          </p:spTgt>
                                        </p:tgtEl>
                                        <p:attrNameLst>
                                          <p:attrName>style.visibility</p:attrName>
                                        </p:attrNameLst>
                                      </p:cBhvr>
                                      <p:to>
                                        <p:strVal val="visible"/>
                                      </p:to>
                                    </p:set>
                                    <p:animEffect filter="fade" transition="in">
                                      <p:cBhvr>
                                        <p:cTn dur="500"/>
                                        <p:tgtEl>
                                          <p:spTgt spid="1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xEl>
                                              <p:pRg end="3" st="3"/>
                                            </p:txEl>
                                          </p:spTgt>
                                        </p:tgtEl>
                                        <p:attrNameLst>
                                          <p:attrName>style.visibility</p:attrName>
                                        </p:attrNameLst>
                                      </p:cBhvr>
                                      <p:to>
                                        <p:strVal val="visible"/>
                                      </p:to>
                                    </p:set>
                                    <p:animEffect filter="fade" transition="in">
                                      <p:cBhvr>
                                        <p:cTn dur="500"/>
                                        <p:tgtEl>
                                          <p:spTgt spid="1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xEl>
                                              <p:pRg end="4" st="4"/>
                                            </p:txEl>
                                          </p:spTgt>
                                        </p:tgtEl>
                                        <p:attrNameLst>
                                          <p:attrName>style.visibility</p:attrName>
                                        </p:attrNameLst>
                                      </p:cBhvr>
                                      <p:to>
                                        <p:strVal val="visible"/>
                                      </p:to>
                                    </p:set>
                                    <p:animEffect filter="fade" transition="in">
                                      <p:cBhvr>
                                        <p:cTn dur="500"/>
                                        <p:tgtEl>
                                          <p:spTgt spid="15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xEl>
                                              <p:pRg end="5" st="5"/>
                                            </p:txEl>
                                          </p:spTgt>
                                        </p:tgtEl>
                                        <p:attrNameLst>
                                          <p:attrName>style.visibility</p:attrName>
                                        </p:attrNameLst>
                                      </p:cBhvr>
                                      <p:to>
                                        <p:strVal val="visible"/>
                                      </p:to>
                                    </p:set>
                                    <p:animEffect filter="fade" transition="in">
                                      <p:cBhvr>
                                        <p:cTn dur="500"/>
                                        <p:tgtEl>
                                          <p:spTgt spid="15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8" name="Shape 298"/>
        <p:cNvGrpSpPr/>
        <p:nvPr/>
      </p:nvGrpSpPr>
      <p:grpSpPr>
        <a:xfrm>
          <a:off x="0" y="0"/>
          <a:ext cx="0" cy="0"/>
          <a:chOff x="0" y="0"/>
          <a:chExt cx="0" cy="0"/>
        </a:xfrm>
      </p:grpSpPr>
      <p:pic>
        <p:nvPicPr>
          <p:cNvPr descr="A picture containing car, indoor&#10;&#10;Description generated with very high confidence" id="299" name="Google Shape;299;p40"/>
          <p:cNvPicPr preferRelativeResize="0"/>
          <p:nvPr/>
        </p:nvPicPr>
        <p:blipFill rotWithShape="1">
          <a:blip r:embed="rId3">
            <a:alphaModFix/>
          </a:blip>
          <a:srcRect b="4286" l="0" r="0" t="20693"/>
          <a:stretch/>
        </p:blipFill>
        <p:spPr>
          <a:xfrm>
            <a:off x="20" y="10"/>
            <a:ext cx="12188805" cy="6857990"/>
          </a:xfrm>
          <a:prstGeom prst="rect">
            <a:avLst/>
          </a:prstGeom>
          <a:noFill/>
          <a:ln>
            <a:noFill/>
          </a:ln>
        </p:spPr>
      </p:pic>
      <p:sp>
        <p:nvSpPr>
          <p:cNvPr id="300" name="Google Shape;300;p40"/>
          <p:cNvSpPr txBox="1"/>
          <p:nvPr>
            <p:ph idx="11" type="ftr"/>
          </p:nvPr>
        </p:nvSpPr>
        <p:spPr>
          <a:xfrm>
            <a:off x="685620" y="6355845"/>
            <a:ext cx="10514191"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1"/>
          <p:cNvSpPr txBox="1"/>
          <p:nvPr>
            <p:ph type="title"/>
          </p:nvPr>
        </p:nvSpPr>
        <p:spPr>
          <a:xfrm>
            <a:off x="685622" y="1203297"/>
            <a:ext cx="10817581" cy="2352172"/>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WHAT CAN WE DO?</a:t>
            </a:r>
            <a:endParaRPr/>
          </a:p>
        </p:txBody>
      </p:sp>
      <p:sp>
        <p:nvSpPr>
          <p:cNvPr id="306" name="Google Shape;306;p41"/>
          <p:cNvSpPr txBox="1"/>
          <p:nvPr>
            <p:ph idx="1" type="body"/>
          </p:nvPr>
        </p:nvSpPr>
        <p:spPr>
          <a:xfrm>
            <a:off x="1024200" y="3641726"/>
            <a:ext cx="10487468" cy="955675"/>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888888"/>
              </a:buClr>
              <a:buSzPts val="2199"/>
              <a:buFont typeface="Arial"/>
              <a:buNone/>
            </a:pPr>
            <a:r>
              <a:rPr b="0" i="0" lang="en-US" sz="2199" u="none" cap="none" strike="noStrike">
                <a:solidFill>
                  <a:srgbClr val="888888"/>
                </a:solidFill>
                <a:latin typeface="Source Sans Pro"/>
                <a:ea typeface="Source Sans Pro"/>
                <a:cs typeface="Source Sans Pro"/>
                <a:sym typeface="Source Sans Pro"/>
              </a:rPr>
              <a:t>Let’s work to increase diversity on our software teams!</a:t>
            </a:r>
            <a:endParaRPr/>
          </a:p>
        </p:txBody>
      </p:sp>
      <p:sp>
        <p:nvSpPr>
          <p:cNvPr id="307" name="Google Shape;307;p41"/>
          <p:cNvSpPr txBox="1"/>
          <p:nvPr>
            <p:ph idx="11" type="ftr"/>
          </p:nvPr>
        </p:nvSpPr>
        <p:spPr>
          <a:xfrm>
            <a:off x="4513532" y="6408756"/>
            <a:ext cx="6989671" cy="3640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42"/>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EDUCATE YOUR TEAM</a:t>
            </a:r>
            <a:endParaRPr/>
          </a:p>
        </p:txBody>
      </p:sp>
      <p:pic>
        <p:nvPicPr>
          <p:cNvPr descr="A white and black cat sitting on a table&#10;&#10;Description generated with very high confidence" id="313" name="Google Shape;313;p42"/>
          <p:cNvPicPr preferRelativeResize="0"/>
          <p:nvPr>
            <p:ph idx="1" type="body"/>
          </p:nvPr>
        </p:nvPicPr>
        <p:blipFill rotWithShape="1">
          <a:blip r:embed="rId3">
            <a:alphaModFix/>
          </a:blip>
          <a:srcRect b="0" l="0" r="0" t="0"/>
          <a:stretch/>
        </p:blipFill>
        <p:spPr>
          <a:xfrm>
            <a:off x="1451769" y="2514600"/>
            <a:ext cx="3800475" cy="2924175"/>
          </a:xfrm>
          <a:prstGeom prst="rect">
            <a:avLst/>
          </a:prstGeom>
          <a:noFill/>
          <a:ln cap="sq" cmpd="thickThin" w="228600">
            <a:solidFill>
              <a:schemeClr val="accent2"/>
            </a:solidFill>
            <a:prstDash val="solid"/>
            <a:miter lim="800000"/>
            <a:headEnd len="sm" w="sm" type="none"/>
            <a:tailEnd len="sm" w="sm" type="none"/>
          </a:ln>
        </p:spPr>
      </p:pic>
      <p:sp>
        <p:nvSpPr>
          <p:cNvPr id="314" name="Google Shape;314;p42"/>
          <p:cNvSpPr txBox="1"/>
          <p:nvPr>
            <p:ph idx="2" type="body"/>
          </p:nvPr>
        </p:nvSpPr>
        <p:spPr>
          <a:xfrm>
            <a:off x="6170593" y="2194560"/>
            <a:ext cx="5332611"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Educate your leadership and team members on the importance of diversity and inclusion</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Develop an annual or semiannual mandatory training on diversity, inclusion, equal employment opportunities</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This will help with understanding and reduce the “chances of unfavorable situations” (Forbes Coaches Council 2018)</a:t>
            </a:r>
            <a:endParaRPr/>
          </a:p>
          <a:p>
            <a:pPr indent="-88894" lvl="0" marL="228531" marR="0" rtl="0" algn="l">
              <a:lnSpc>
                <a:spcPct val="90000"/>
              </a:lnSpc>
              <a:spcBef>
                <a:spcPts val="1000"/>
              </a:spcBef>
              <a:spcAft>
                <a:spcPts val="0"/>
              </a:spcAft>
              <a:buClr>
                <a:schemeClr val="dk1"/>
              </a:buClr>
              <a:buSzPts val="2199"/>
              <a:buFont typeface="Arial"/>
              <a:buNone/>
            </a:pPr>
            <a:r>
              <a:t/>
            </a:r>
            <a:endParaRPr b="0" i="0" sz="2199" u="none" cap="none" strike="noStrike">
              <a:solidFill>
                <a:schemeClr val="dk1"/>
              </a:solidFill>
              <a:latin typeface="Source Sans Pro"/>
              <a:ea typeface="Source Sans Pro"/>
              <a:cs typeface="Source Sans Pro"/>
              <a:sym typeface="Source Sans Pro"/>
            </a:endParaRPr>
          </a:p>
        </p:txBody>
      </p:sp>
      <p:sp>
        <p:nvSpPr>
          <p:cNvPr id="315" name="Google Shape;315;p42"/>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0" st="0"/>
                                            </p:txEl>
                                          </p:spTgt>
                                        </p:tgtEl>
                                        <p:attrNameLst>
                                          <p:attrName>style.visibility</p:attrName>
                                        </p:attrNameLst>
                                      </p:cBhvr>
                                      <p:to>
                                        <p:strVal val="visible"/>
                                      </p:to>
                                    </p:set>
                                    <p:animEffect filter="fade" transition="in">
                                      <p:cBhvr>
                                        <p:cTn dur="500"/>
                                        <p:tgtEl>
                                          <p:spTgt spid="3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1" st="1"/>
                                            </p:txEl>
                                          </p:spTgt>
                                        </p:tgtEl>
                                        <p:attrNameLst>
                                          <p:attrName>style.visibility</p:attrName>
                                        </p:attrNameLst>
                                      </p:cBhvr>
                                      <p:to>
                                        <p:strVal val="visible"/>
                                      </p:to>
                                    </p:set>
                                    <p:animEffect filter="fade" transition="in">
                                      <p:cBhvr>
                                        <p:cTn dur="500"/>
                                        <p:tgtEl>
                                          <p:spTgt spid="3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2" st="2"/>
                                            </p:txEl>
                                          </p:spTgt>
                                        </p:tgtEl>
                                        <p:attrNameLst>
                                          <p:attrName>style.visibility</p:attrName>
                                        </p:attrNameLst>
                                      </p:cBhvr>
                                      <p:to>
                                        <p:strVal val="visible"/>
                                      </p:to>
                                    </p:set>
                                    <p:animEffect filter="fade" transition="in">
                                      <p:cBhvr>
                                        <p:cTn dur="500"/>
                                        <p:tgtEl>
                                          <p:spTgt spid="3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3" st="3"/>
                                            </p:txEl>
                                          </p:spTgt>
                                        </p:tgtEl>
                                        <p:attrNameLst>
                                          <p:attrName>style.visibility</p:attrName>
                                        </p:attrNameLst>
                                      </p:cBhvr>
                                      <p:to>
                                        <p:strVal val="visible"/>
                                      </p:to>
                                    </p:set>
                                    <p:animEffect filter="fade" transition="in">
                                      <p:cBhvr>
                                        <p:cTn dur="500"/>
                                        <p:tgtEl>
                                          <p:spTgt spid="31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43"/>
          <p:cNvSpPr txBox="1"/>
          <p:nvPr>
            <p:ph type="title"/>
          </p:nvPr>
        </p:nvSpPr>
        <p:spPr>
          <a:xfrm>
            <a:off x="685622" y="1524000"/>
            <a:ext cx="4113728" cy="160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3199"/>
              <a:buFont typeface="Source Sans Pro"/>
              <a:buNone/>
            </a:pPr>
            <a:r>
              <a:rPr b="0" i="0" lang="en-US" sz="3199" u="none" cap="none" strike="noStrike">
                <a:solidFill>
                  <a:schemeClr val="dk1"/>
                </a:solidFill>
                <a:latin typeface="Source Sans Pro"/>
                <a:ea typeface="Source Sans Pro"/>
                <a:cs typeface="Source Sans Pro"/>
                <a:sym typeface="Source Sans Pro"/>
              </a:rPr>
              <a:t>INCLUSIVE LANGUAGE</a:t>
            </a:r>
            <a:endParaRPr/>
          </a:p>
        </p:txBody>
      </p:sp>
      <p:sp>
        <p:nvSpPr>
          <p:cNvPr id="321" name="Google Shape;321;p43"/>
          <p:cNvSpPr txBox="1"/>
          <p:nvPr>
            <p:ph idx="1" type="body"/>
          </p:nvPr>
        </p:nvSpPr>
        <p:spPr>
          <a:xfrm>
            <a:off x="4994281" y="1524000"/>
            <a:ext cx="6508923" cy="4694685"/>
          </a:xfrm>
          <a:prstGeom prst="rect">
            <a:avLst/>
          </a:prstGeom>
          <a:noFill/>
          <a:ln>
            <a:noFill/>
          </a:ln>
        </p:spPr>
        <p:txBody>
          <a:bodyPr anchorCtr="0" anchor="ctr" bIns="45700" lIns="91425" spcFirstLastPara="1" rIns="91425" wrap="square" tIns="45700">
            <a:noAutofit/>
          </a:bodyPr>
          <a:lstStyle/>
          <a:p>
            <a:pPr indent="-228531" lvl="0" marL="228531" marR="0" rtl="0" algn="l">
              <a:lnSpc>
                <a:spcPct val="80000"/>
              </a:lnSpc>
              <a:spcBef>
                <a:spcPts val="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Respect the language people call themselves</a:t>
            </a:r>
            <a:endParaRPr/>
          </a:p>
          <a:p>
            <a:pPr indent="-228531" lvl="0" marL="228531" marR="0" rtl="0" algn="l">
              <a:lnSpc>
                <a:spcPct val="8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Recognize different family situations</a:t>
            </a:r>
            <a:endParaRPr/>
          </a:p>
          <a:p>
            <a:pPr indent="-228531" lvl="0" marL="228531" marR="0" rtl="0" algn="l">
              <a:lnSpc>
                <a:spcPct val="8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Avoid negative or demeaning language around people with disabilities</a:t>
            </a:r>
            <a:endParaRPr/>
          </a:p>
          <a:p>
            <a:pPr indent="-228531" lvl="0" marL="228531" marR="0" rtl="0" algn="l">
              <a:lnSpc>
                <a:spcPct val="8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Avoid using statements which perpetuate stereotypes</a:t>
            </a:r>
            <a:endParaRPr/>
          </a:p>
          <a:p>
            <a:pPr indent="-228531" lvl="1" marL="685594" marR="0" rtl="0" algn="l">
              <a:lnSpc>
                <a:spcPct val="8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E.g. “girls aren’t good at math”</a:t>
            </a:r>
            <a:endParaRPr/>
          </a:p>
          <a:p>
            <a:pPr indent="-228531" lvl="0" marL="228531" marR="0" rtl="0" algn="l">
              <a:lnSpc>
                <a:spcPct val="8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Be thoughtful on what imagery you use</a:t>
            </a:r>
            <a:endParaRPr/>
          </a:p>
          <a:p>
            <a:pPr indent="-228531" lvl="0" marL="228531" marR="0" rtl="0" algn="l">
              <a:lnSpc>
                <a:spcPct val="8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Avoid idioms, jargons, and acronyms</a:t>
            </a:r>
            <a:endParaRPr/>
          </a:p>
          <a:p>
            <a:pPr indent="-228531" lvl="1" marL="685594" marR="0" rtl="0" algn="l">
              <a:lnSpc>
                <a:spcPct val="8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If unavoidable, be open to sharing the meaning or providing a definition to help everyone understand</a:t>
            </a:r>
            <a:endParaRPr/>
          </a:p>
          <a:p>
            <a:pPr indent="-228531" lvl="0" marL="228531" marR="0" rtl="0" algn="l">
              <a:lnSpc>
                <a:spcPct val="8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Use gender-neutral terms </a:t>
            </a:r>
            <a:r>
              <a:rPr b="0" i="1" lang="en-US" sz="2199" u="none" cap="none" strike="noStrike">
                <a:solidFill>
                  <a:schemeClr val="dk1"/>
                </a:solidFill>
                <a:latin typeface="Source Sans Pro"/>
                <a:ea typeface="Source Sans Pro"/>
                <a:cs typeface="Source Sans Pro"/>
                <a:sym typeface="Source Sans Pro"/>
              </a:rPr>
              <a:t>(hint: “guys” is not one of them)</a:t>
            </a:r>
            <a:endParaRPr b="0" i="0" sz="2199" u="none" cap="none" strike="noStrike">
              <a:solidFill>
                <a:schemeClr val="dk1"/>
              </a:solidFill>
              <a:latin typeface="Source Sans Pro"/>
              <a:ea typeface="Source Sans Pro"/>
              <a:cs typeface="Source Sans Pro"/>
              <a:sym typeface="Source Sans Pro"/>
            </a:endParaRPr>
          </a:p>
        </p:txBody>
      </p:sp>
      <p:sp>
        <p:nvSpPr>
          <p:cNvPr id="322" name="Google Shape;322;p43"/>
          <p:cNvSpPr txBox="1"/>
          <p:nvPr>
            <p:ph idx="2" type="body"/>
          </p:nvPr>
        </p:nvSpPr>
        <p:spPr>
          <a:xfrm>
            <a:off x="685622" y="3124200"/>
            <a:ext cx="4113728" cy="309448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SzPts val="1850"/>
              <a:buFont typeface="Arial"/>
              <a:buNone/>
            </a:pPr>
            <a:r>
              <a:rPr b="0" i="1" lang="en-US" sz="1850" u="none" cap="none" strike="noStrike">
                <a:solidFill>
                  <a:schemeClr val="dk1"/>
                </a:solidFill>
                <a:latin typeface="Source Sans Pro"/>
                <a:ea typeface="Source Sans Pro"/>
                <a:cs typeface="Source Sans Pro"/>
                <a:sym typeface="Source Sans Pro"/>
              </a:rPr>
              <a:t>“language that avoids the use of certain expressions or words that might be considered to exclude particular groups of people, esp gender-specific words, such as "man", "mankind", and masculine pronouns, the use of which might be considered to exclude women”</a:t>
            </a:r>
            <a:endParaRPr/>
          </a:p>
          <a:p>
            <a:pPr indent="0" lvl="0" marL="0" marR="0" rtl="0" algn="l">
              <a:lnSpc>
                <a:spcPct val="80000"/>
              </a:lnSpc>
              <a:spcBef>
                <a:spcPts val="1000"/>
              </a:spcBef>
              <a:spcAft>
                <a:spcPts val="0"/>
              </a:spcAft>
              <a:buClr>
                <a:schemeClr val="dk1"/>
              </a:buClr>
              <a:buSzPts val="1850"/>
              <a:buFont typeface="Arial"/>
              <a:buNone/>
            </a:pPr>
            <a:r>
              <a:t/>
            </a:r>
            <a:endParaRPr b="0" i="0" sz="1850" u="none" cap="none" strike="noStrike">
              <a:solidFill>
                <a:schemeClr val="dk1"/>
              </a:solidFill>
              <a:latin typeface="Source Sans Pro"/>
              <a:ea typeface="Source Sans Pro"/>
              <a:cs typeface="Source Sans Pro"/>
              <a:sym typeface="Source Sans Pro"/>
            </a:endParaRPr>
          </a:p>
          <a:p>
            <a:pPr indent="0" lvl="0" marL="0" marR="0" rtl="0" algn="l">
              <a:lnSpc>
                <a:spcPct val="80000"/>
              </a:lnSpc>
              <a:spcBef>
                <a:spcPts val="1000"/>
              </a:spcBef>
              <a:spcAft>
                <a:spcPts val="0"/>
              </a:spcAft>
              <a:buClr>
                <a:schemeClr val="dk1"/>
              </a:buClr>
              <a:buSzPts val="1850"/>
              <a:buFont typeface="Arial"/>
              <a:buNone/>
            </a:pPr>
            <a:r>
              <a:rPr b="0" i="0" lang="en-US" sz="1850" u="sng" cap="none" strike="noStrike">
                <a:solidFill>
                  <a:schemeClr val="hlink"/>
                </a:solidFill>
                <a:latin typeface="Source Sans Pro"/>
                <a:ea typeface="Source Sans Pro"/>
                <a:cs typeface="Source Sans Pro"/>
                <a:sym typeface="Source Sans Pro"/>
                <a:hlinkClick r:id="rId3"/>
              </a:rPr>
              <a:t>http://www.dictionary.com/browse/inclusive-language</a:t>
            </a:r>
            <a:r>
              <a:rPr b="0" i="0" lang="en-US" sz="1850" u="none" cap="none" strike="noStrike">
                <a:solidFill>
                  <a:schemeClr val="dk1"/>
                </a:solidFill>
                <a:latin typeface="Source Sans Pro"/>
                <a:ea typeface="Source Sans Pro"/>
                <a:cs typeface="Source Sans Pro"/>
                <a:sym typeface="Source Sans Pro"/>
              </a:rPr>
              <a:t> </a:t>
            </a:r>
            <a:endParaRPr/>
          </a:p>
          <a:p>
            <a:pPr indent="0" lvl="0" marL="0" marR="0" rtl="0" algn="l">
              <a:lnSpc>
                <a:spcPct val="80000"/>
              </a:lnSpc>
              <a:spcBef>
                <a:spcPts val="1000"/>
              </a:spcBef>
              <a:spcAft>
                <a:spcPts val="0"/>
              </a:spcAft>
              <a:buClr>
                <a:schemeClr val="dk1"/>
              </a:buClr>
              <a:buSzPts val="1850"/>
              <a:buFont typeface="Arial"/>
              <a:buNone/>
            </a:pPr>
            <a:r>
              <a:t/>
            </a:r>
            <a:endParaRPr b="0" i="0" sz="1850" u="none" cap="none" strike="noStrike">
              <a:solidFill>
                <a:schemeClr val="dk1"/>
              </a:solidFill>
              <a:latin typeface="Source Sans Pro"/>
              <a:ea typeface="Source Sans Pro"/>
              <a:cs typeface="Source Sans Pro"/>
              <a:sym typeface="Source Sans Pro"/>
            </a:endParaRPr>
          </a:p>
        </p:txBody>
      </p:sp>
      <p:sp>
        <p:nvSpPr>
          <p:cNvPr id="323" name="Google Shape;323;p43"/>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xEl>
                                              <p:pRg end="0" st="0"/>
                                            </p:txEl>
                                          </p:spTgt>
                                        </p:tgtEl>
                                        <p:attrNameLst>
                                          <p:attrName>style.visibility</p:attrName>
                                        </p:attrNameLst>
                                      </p:cBhvr>
                                      <p:to>
                                        <p:strVal val="visible"/>
                                      </p:to>
                                    </p:set>
                                    <p:animEffect filter="fade" transition="in">
                                      <p:cBhvr>
                                        <p:cTn dur="500"/>
                                        <p:tgtEl>
                                          <p:spTgt spid="3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xEl>
                                              <p:pRg end="1" st="1"/>
                                            </p:txEl>
                                          </p:spTgt>
                                        </p:tgtEl>
                                        <p:attrNameLst>
                                          <p:attrName>style.visibility</p:attrName>
                                        </p:attrNameLst>
                                      </p:cBhvr>
                                      <p:to>
                                        <p:strVal val="visible"/>
                                      </p:to>
                                    </p:set>
                                    <p:animEffect filter="fade" transition="in">
                                      <p:cBhvr>
                                        <p:cTn dur="500"/>
                                        <p:tgtEl>
                                          <p:spTgt spid="3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xEl>
                                              <p:pRg end="2" st="2"/>
                                            </p:txEl>
                                          </p:spTgt>
                                        </p:tgtEl>
                                        <p:attrNameLst>
                                          <p:attrName>style.visibility</p:attrName>
                                        </p:attrNameLst>
                                      </p:cBhvr>
                                      <p:to>
                                        <p:strVal val="visible"/>
                                      </p:to>
                                    </p:set>
                                    <p:animEffect filter="fade" transition="in">
                                      <p:cBhvr>
                                        <p:cTn dur="500"/>
                                        <p:tgtEl>
                                          <p:spTgt spid="3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xEl>
                                              <p:pRg end="3" st="3"/>
                                            </p:txEl>
                                          </p:spTgt>
                                        </p:tgtEl>
                                        <p:attrNameLst>
                                          <p:attrName>style.visibility</p:attrName>
                                        </p:attrNameLst>
                                      </p:cBhvr>
                                      <p:to>
                                        <p:strVal val="visible"/>
                                      </p:to>
                                    </p:set>
                                    <p:animEffect filter="fade" transition="in">
                                      <p:cBhvr>
                                        <p:cTn dur="500"/>
                                        <p:tgtEl>
                                          <p:spTgt spid="3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0" st="0"/>
                                            </p:txEl>
                                          </p:spTgt>
                                        </p:tgtEl>
                                        <p:attrNameLst>
                                          <p:attrName>style.visibility</p:attrName>
                                        </p:attrNameLst>
                                      </p:cBhvr>
                                      <p:to>
                                        <p:strVal val="visible"/>
                                      </p:to>
                                    </p:set>
                                    <p:animEffect filter="fade" transition="in">
                                      <p:cBhvr>
                                        <p:cTn dur="500"/>
                                        <p:tgtEl>
                                          <p:spTgt spid="3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1" st="1"/>
                                            </p:txEl>
                                          </p:spTgt>
                                        </p:tgtEl>
                                        <p:attrNameLst>
                                          <p:attrName>style.visibility</p:attrName>
                                        </p:attrNameLst>
                                      </p:cBhvr>
                                      <p:to>
                                        <p:strVal val="visible"/>
                                      </p:to>
                                    </p:set>
                                    <p:animEffect filter="fade" transition="in">
                                      <p:cBhvr>
                                        <p:cTn dur="500"/>
                                        <p:tgtEl>
                                          <p:spTgt spid="3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2" st="2"/>
                                            </p:txEl>
                                          </p:spTgt>
                                        </p:tgtEl>
                                        <p:attrNameLst>
                                          <p:attrName>style.visibility</p:attrName>
                                        </p:attrNameLst>
                                      </p:cBhvr>
                                      <p:to>
                                        <p:strVal val="visible"/>
                                      </p:to>
                                    </p:set>
                                    <p:animEffect filter="fade" transition="in">
                                      <p:cBhvr>
                                        <p:cTn dur="500"/>
                                        <p:tgtEl>
                                          <p:spTgt spid="3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3" st="3"/>
                                            </p:txEl>
                                          </p:spTgt>
                                        </p:tgtEl>
                                        <p:attrNameLst>
                                          <p:attrName>style.visibility</p:attrName>
                                        </p:attrNameLst>
                                      </p:cBhvr>
                                      <p:to>
                                        <p:strVal val="visible"/>
                                      </p:to>
                                    </p:set>
                                    <p:animEffect filter="fade" transition="in">
                                      <p:cBhvr>
                                        <p:cTn dur="500"/>
                                        <p:tgtEl>
                                          <p:spTgt spid="3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4" st="4"/>
                                            </p:txEl>
                                          </p:spTgt>
                                        </p:tgtEl>
                                        <p:attrNameLst>
                                          <p:attrName>style.visibility</p:attrName>
                                        </p:attrNameLst>
                                      </p:cBhvr>
                                      <p:to>
                                        <p:strVal val="visible"/>
                                      </p:to>
                                    </p:set>
                                    <p:animEffect filter="fade" transition="in">
                                      <p:cBhvr>
                                        <p:cTn dur="500"/>
                                        <p:tgtEl>
                                          <p:spTgt spid="3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5" st="5"/>
                                            </p:txEl>
                                          </p:spTgt>
                                        </p:tgtEl>
                                        <p:attrNameLst>
                                          <p:attrName>style.visibility</p:attrName>
                                        </p:attrNameLst>
                                      </p:cBhvr>
                                      <p:to>
                                        <p:strVal val="visible"/>
                                      </p:to>
                                    </p:set>
                                    <p:animEffect filter="fade" transition="in">
                                      <p:cBhvr>
                                        <p:cTn dur="500"/>
                                        <p:tgtEl>
                                          <p:spTgt spid="32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6" st="6"/>
                                            </p:txEl>
                                          </p:spTgt>
                                        </p:tgtEl>
                                        <p:attrNameLst>
                                          <p:attrName>style.visibility</p:attrName>
                                        </p:attrNameLst>
                                      </p:cBhvr>
                                      <p:to>
                                        <p:strVal val="visible"/>
                                      </p:to>
                                    </p:set>
                                    <p:animEffect filter="fade" transition="in">
                                      <p:cBhvr>
                                        <p:cTn dur="500"/>
                                        <p:tgtEl>
                                          <p:spTgt spid="32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7" st="7"/>
                                            </p:txEl>
                                          </p:spTgt>
                                        </p:tgtEl>
                                        <p:attrNameLst>
                                          <p:attrName>style.visibility</p:attrName>
                                        </p:attrNameLst>
                                      </p:cBhvr>
                                      <p:to>
                                        <p:strVal val="visible"/>
                                      </p:to>
                                    </p:set>
                                    <p:animEffect filter="fade" transition="in">
                                      <p:cBhvr>
                                        <p:cTn dur="500"/>
                                        <p:tgtEl>
                                          <p:spTgt spid="32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8" st="8"/>
                                            </p:txEl>
                                          </p:spTgt>
                                        </p:tgtEl>
                                        <p:attrNameLst>
                                          <p:attrName>style.visibility</p:attrName>
                                        </p:attrNameLst>
                                      </p:cBhvr>
                                      <p:to>
                                        <p:strVal val="visible"/>
                                      </p:to>
                                    </p:set>
                                    <p:animEffect filter="fade" transition="in">
                                      <p:cBhvr>
                                        <p:cTn dur="500"/>
                                        <p:tgtEl>
                                          <p:spTgt spid="32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4"/>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BE MINDFUL OF UNCONSCIOUS BIAS</a:t>
            </a:r>
            <a:endParaRPr/>
          </a:p>
        </p:txBody>
      </p:sp>
      <p:sp>
        <p:nvSpPr>
          <p:cNvPr id="329" name="Google Shape;329;p44"/>
          <p:cNvSpPr txBox="1"/>
          <p:nvPr>
            <p:ph idx="1" type="body"/>
          </p:nvPr>
        </p:nvSpPr>
        <p:spPr>
          <a:xfrm>
            <a:off x="685621" y="2194560"/>
            <a:ext cx="5332611"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We all have them!</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Unconscious biases are social stereotypes about certain groups that are formed outside our conscious awareness</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Often stemmed from our misconceptions around the belief “that the norms and experiences of our own social group— whether defined by race, class, gender, sexual orientation, disability, religion, or some other qualifier— are, or should be, the same for every other social group” (Jennifer Brown, </a:t>
            </a:r>
            <a:r>
              <a:rPr b="0" i="1" lang="en-US" sz="2199" u="none" cap="none" strike="noStrike">
                <a:solidFill>
                  <a:schemeClr val="dk1"/>
                </a:solidFill>
                <a:latin typeface="Source Sans Pro"/>
                <a:ea typeface="Source Sans Pro"/>
                <a:cs typeface="Source Sans Pro"/>
                <a:sym typeface="Source Sans Pro"/>
              </a:rPr>
              <a:t>Inclusion</a:t>
            </a:r>
            <a:r>
              <a:rPr b="0" i="0" lang="en-US" sz="2199" u="none" cap="none" strike="noStrike">
                <a:solidFill>
                  <a:schemeClr val="dk1"/>
                </a:solidFill>
                <a:latin typeface="Source Sans Pro"/>
                <a:ea typeface="Source Sans Pro"/>
                <a:cs typeface="Source Sans Pro"/>
                <a:sym typeface="Source Sans Pro"/>
              </a:rPr>
              <a:t>)</a:t>
            </a:r>
            <a:endParaRPr/>
          </a:p>
        </p:txBody>
      </p:sp>
      <p:sp>
        <p:nvSpPr>
          <p:cNvPr id="330" name="Google Shape;330;p44"/>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pic>
        <p:nvPicPr>
          <p:cNvPr descr="Image result for cat stereotype" id="331" name="Google Shape;331;p44"/>
          <p:cNvPicPr preferRelativeResize="0"/>
          <p:nvPr>
            <p:ph idx="2" type="body"/>
          </p:nvPr>
        </p:nvPicPr>
        <p:blipFill rotWithShape="1">
          <a:blip r:embed="rId3">
            <a:alphaModFix/>
          </a:blip>
          <a:srcRect b="0" l="0" r="0" t="0"/>
          <a:stretch/>
        </p:blipFill>
        <p:spPr>
          <a:xfrm>
            <a:off x="6550819" y="2534444"/>
            <a:ext cx="4572000" cy="3343275"/>
          </a:xfrm>
          <a:prstGeom prst="rect">
            <a:avLst/>
          </a:prstGeom>
          <a:noFill/>
          <a:ln cap="sq" cmpd="thickThin" w="228600">
            <a:solidFill>
              <a:schemeClr val="accent2"/>
            </a:solidFill>
            <a:prstDash val="solid"/>
            <a:miter lim="800000"/>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0" st="0"/>
                                            </p:txEl>
                                          </p:spTgt>
                                        </p:tgtEl>
                                        <p:attrNameLst>
                                          <p:attrName>style.visibility</p:attrName>
                                        </p:attrNameLst>
                                      </p:cBhvr>
                                      <p:to>
                                        <p:strVal val="visible"/>
                                      </p:to>
                                    </p:set>
                                    <p:animEffect filter="fade" transition="in">
                                      <p:cBhvr>
                                        <p:cTn dur="500"/>
                                        <p:tgtEl>
                                          <p:spTgt spid="3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 st="1"/>
                                            </p:txEl>
                                          </p:spTgt>
                                        </p:tgtEl>
                                        <p:attrNameLst>
                                          <p:attrName>style.visibility</p:attrName>
                                        </p:attrNameLst>
                                      </p:cBhvr>
                                      <p:to>
                                        <p:strVal val="visible"/>
                                      </p:to>
                                    </p:set>
                                    <p:animEffect filter="fade" transition="in">
                                      <p:cBhvr>
                                        <p:cTn dur="500"/>
                                        <p:tgtEl>
                                          <p:spTgt spid="3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2" st="2"/>
                                            </p:txEl>
                                          </p:spTgt>
                                        </p:tgtEl>
                                        <p:attrNameLst>
                                          <p:attrName>style.visibility</p:attrName>
                                        </p:attrNameLst>
                                      </p:cBhvr>
                                      <p:to>
                                        <p:strVal val="visible"/>
                                      </p:to>
                                    </p:set>
                                    <p:animEffect filter="fade" transition="in">
                                      <p:cBhvr>
                                        <p:cTn dur="500"/>
                                        <p:tgtEl>
                                          <p:spTgt spid="32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45"/>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EMPATHETIC LEADERSHIP</a:t>
            </a:r>
            <a:endParaRPr/>
          </a:p>
        </p:txBody>
      </p:sp>
      <p:sp>
        <p:nvSpPr>
          <p:cNvPr id="337" name="Google Shape;337;p45"/>
          <p:cNvSpPr txBox="1"/>
          <p:nvPr>
            <p:ph idx="1" type="body"/>
          </p:nvPr>
        </p:nvSpPr>
        <p:spPr>
          <a:xfrm>
            <a:off x="4722812" y="2194113"/>
            <a:ext cx="6704191"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Remember we are all people with lives, families, hobbies, passions, and emotions</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Get to know team members as people</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Create a safe space for people to bring their full selves to work</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Recognize the emotional impact on employees / coworkers when major life events happen</a:t>
            </a:r>
            <a:endParaRPr/>
          </a:p>
          <a:p>
            <a:pPr indent="-228531" lvl="1" marL="685594" marR="0" rtl="0" algn="l">
              <a:lnSpc>
                <a:spcPct val="9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Births</a:t>
            </a:r>
            <a:endParaRPr/>
          </a:p>
          <a:p>
            <a:pPr indent="-228531" lvl="1" marL="685594" marR="0" rtl="0" algn="l">
              <a:lnSpc>
                <a:spcPct val="9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Deaths</a:t>
            </a:r>
            <a:endParaRPr/>
          </a:p>
          <a:p>
            <a:pPr indent="-228531" lvl="1" marL="685594" marR="0" rtl="0" algn="l">
              <a:lnSpc>
                <a:spcPct val="9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Marriage</a:t>
            </a:r>
            <a:endParaRPr/>
          </a:p>
          <a:p>
            <a:pPr indent="-228531" lvl="1" marL="685594" marR="0" rtl="0" algn="l">
              <a:lnSpc>
                <a:spcPct val="9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Divorce</a:t>
            </a:r>
            <a:endParaRPr/>
          </a:p>
          <a:p>
            <a:pPr indent="-88894" lvl="0" marL="228531" marR="0" rtl="0" algn="l">
              <a:lnSpc>
                <a:spcPct val="90000"/>
              </a:lnSpc>
              <a:spcBef>
                <a:spcPts val="1000"/>
              </a:spcBef>
              <a:spcAft>
                <a:spcPts val="0"/>
              </a:spcAft>
              <a:buClr>
                <a:schemeClr val="dk1"/>
              </a:buClr>
              <a:buSzPts val="2199"/>
              <a:buFont typeface="Arial"/>
              <a:buNone/>
            </a:pPr>
            <a:r>
              <a:t/>
            </a:r>
            <a:endParaRPr b="0" i="0" sz="2199" u="none" cap="none" strike="noStrike">
              <a:solidFill>
                <a:schemeClr val="dk1"/>
              </a:solidFill>
              <a:latin typeface="Source Sans Pro"/>
              <a:ea typeface="Source Sans Pro"/>
              <a:cs typeface="Source Sans Pro"/>
              <a:sym typeface="Source Sans Pro"/>
            </a:endParaRPr>
          </a:p>
        </p:txBody>
      </p:sp>
      <p:pic>
        <p:nvPicPr>
          <p:cNvPr descr="A grey and white cat with its mouth open&#10;&#10;Description generated with very high confidence" id="338" name="Google Shape;338;p45"/>
          <p:cNvPicPr preferRelativeResize="0"/>
          <p:nvPr>
            <p:ph idx="2" type="body"/>
          </p:nvPr>
        </p:nvPicPr>
        <p:blipFill rotWithShape="1">
          <a:blip r:embed="rId3">
            <a:alphaModFix/>
          </a:blip>
          <a:srcRect b="0" l="0" r="0" t="0"/>
          <a:stretch/>
        </p:blipFill>
        <p:spPr>
          <a:xfrm>
            <a:off x="989012" y="2193925"/>
            <a:ext cx="3006958" cy="4024313"/>
          </a:xfrm>
          <a:prstGeom prst="rect">
            <a:avLst/>
          </a:prstGeom>
          <a:noFill/>
          <a:ln cap="flat" cmpd="sng" w="38100">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
        <p:nvSpPr>
          <p:cNvPr id="339" name="Google Shape;339;p45"/>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animEffect filter="fade" transition="in">
                                      <p:cBhvr>
                                        <p:cTn dur="500"/>
                                        <p:tgtEl>
                                          <p:spTgt spid="3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1" st="1"/>
                                            </p:txEl>
                                          </p:spTgt>
                                        </p:tgtEl>
                                        <p:attrNameLst>
                                          <p:attrName>style.visibility</p:attrName>
                                        </p:attrNameLst>
                                      </p:cBhvr>
                                      <p:to>
                                        <p:strVal val="visible"/>
                                      </p:to>
                                    </p:set>
                                    <p:animEffect filter="fade" transition="in">
                                      <p:cBhvr>
                                        <p:cTn dur="500"/>
                                        <p:tgtEl>
                                          <p:spTgt spid="3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2" st="2"/>
                                            </p:txEl>
                                          </p:spTgt>
                                        </p:tgtEl>
                                        <p:attrNameLst>
                                          <p:attrName>style.visibility</p:attrName>
                                        </p:attrNameLst>
                                      </p:cBhvr>
                                      <p:to>
                                        <p:strVal val="visible"/>
                                      </p:to>
                                    </p:set>
                                    <p:animEffect filter="fade" transition="in">
                                      <p:cBhvr>
                                        <p:cTn dur="500"/>
                                        <p:tgtEl>
                                          <p:spTgt spid="3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3" st="3"/>
                                            </p:txEl>
                                          </p:spTgt>
                                        </p:tgtEl>
                                        <p:attrNameLst>
                                          <p:attrName>style.visibility</p:attrName>
                                        </p:attrNameLst>
                                      </p:cBhvr>
                                      <p:to>
                                        <p:strVal val="visible"/>
                                      </p:to>
                                    </p:set>
                                    <p:animEffect filter="fade" transition="in">
                                      <p:cBhvr>
                                        <p:cTn dur="500"/>
                                        <p:tgtEl>
                                          <p:spTgt spid="33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4" st="4"/>
                                            </p:txEl>
                                          </p:spTgt>
                                        </p:tgtEl>
                                        <p:attrNameLst>
                                          <p:attrName>style.visibility</p:attrName>
                                        </p:attrNameLst>
                                      </p:cBhvr>
                                      <p:to>
                                        <p:strVal val="visible"/>
                                      </p:to>
                                    </p:set>
                                    <p:animEffect filter="fade" transition="in">
                                      <p:cBhvr>
                                        <p:cTn dur="500"/>
                                        <p:tgtEl>
                                          <p:spTgt spid="33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5" st="5"/>
                                            </p:txEl>
                                          </p:spTgt>
                                        </p:tgtEl>
                                        <p:attrNameLst>
                                          <p:attrName>style.visibility</p:attrName>
                                        </p:attrNameLst>
                                      </p:cBhvr>
                                      <p:to>
                                        <p:strVal val="visible"/>
                                      </p:to>
                                    </p:set>
                                    <p:animEffect filter="fade" transition="in">
                                      <p:cBhvr>
                                        <p:cTn dur="500"/>
                                        <p:tgtEl>
                                          <p:spTgt spid="33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6" st="6"/>
                                            </p:txEl>
                                          </p:spTgt>
                                        </p:tgtEl>
                                        <p:attrNameLst>
                                          <p:attrName>style.visibility</p:attrName>
                                        </p:attrNameLst>
                                      </p:cBhvr>
                                      <p:to>
                                        <p:strVal val="visible"/>
                                      </p:to>
                                    </p:set>
                                    <p:animEffect filter="fade" transition="in">
                                      <p:cBhvr>
                                        <p:cTn dur="500"/>
                                        <p:tgtEl>
                                          <p:spTgt spid="33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7" st="7"/>
                                            </p:txEl>
                                          </p:spTgt>
                                        </p:tgtEl>
                                        <p:attrNameLst>
                                          <p:attrName>style.visibility</p:attrName>
                                        </p:attrNameLst>
                                      </p:cBhvr>
                                      <p:to>
                                        <p:strVal val="visible"/>
                                      </p:to>
                                    </p:set>
                                    <p:animEffect filter="fade" transition="in">
                                      <p:cBhvr>
                                        <p:cTn dur="500"/>
                                        <p:tgtEl>
                                          <p:spTgt spid="33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8" st="8"/>
                                            </p:txEl>
                                          </p:spTgt>
                                        </p:tgtEl>
                                        <p:attrNameLst>
                                          <p:attrName>style.visibility</p:attrName>
                                        </p:attrNameLst>
                                      </p:cBhvr>
                                      <p:to>
                                        <p:strVal val="visible"/>
                                      </p:to>
                                    </p:set>
                                    <p:animEffect filter="fade" transition="in">
                                      <p:cBhvr>
                                        <p:cTn dur="500"/>
                                        <p:tgtEl>
                                          <p:spTgt spid="33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46"/>
          <p:cNvSpPr txBox="1"/>
          <p:nvPr>
            <p:ph type="title"/>
          </p:nvPr>
        </p:nvSpPr>
        <p:spPr>
          <a:xfrm>
            <a:off x="1024201" y="753534"/>
            <a:ext cx="10148889" cy="260449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199"/>
              <a:buFont typeface="Source Sans Pro"/>
              <a:buNone/>
            </a:pPr>
            <a:r>
              <a:rPr b="0" i="0" lang="en-US" sz="3199" u="none" cap="none" strike="noStrike">
                <a:solidFill>
                  <a:schemeClr val="dk1"/>
                </a:solidFill>
                <a:latin typeface="Source Sans Pro"/>
                <a:ea typeface="Source Sans Pro"/>
                <a:cs typeface="Source Sans Pro"/>
                <a:sym typeface="Source Sans Pro"/>
              </a:rPr>
              <a:t>HIGHER EMOTIONAL QUOTIENTS HAVE GREATER SENSITIVITY AND EMPATHY, ARE RATED AS MORE EFFECTIVE, RECEIVE HIGHER PERFORMANCE RATINGS, DEVELOP HIGH-PERFORMING EFFECTIVE TEAMS, AND CREATE A HEALTHIER … CULTURE</a:t>
            </a:r>
            <a:endParaRPr/>
          </a:p>
        </p:txBody>
      </p:sp>
      <p:sp>
        <p:nvSpPr>
          <p:cNvPr id="345" name="Google Shape;345;p46"/>
          <p:cNvSpPr txBox="1"/>
          <p:nvPr>
            <p:ph idx="1" type="body"/>
          </p:nvPr>
        </p:nvSpPr>
        <p:spPr>
          <a:xfrm>
            <a:off x="1303525" y="3365557"/>
            <a:ext cx="9590238" cy="44444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Source Sans Pro"/>
                <a:ea typeface="Source Sans Pro"/>
                <a:cs typeface="Source Sans Pro"/>
                <a:sym typeface="Source Sans Pro"/>
              </a:rPr>
              <a:t>Ari Pinkus, “A Call for More Inclusive, Empathetic Leadership”</a:t>
            </a:r>
            <a:endParaRPr/>
          </a:p>
          <a:p>
            <a:pPr indent="0" lvl="0" marL="0" marR="0" rtl="0" algn="l">
              <a:lnSpc>
                <a:spcPct val="90000"/>
              </a:lnSpc>
              <a:spcBef>
                <a:spcPts val="1000"/>
              </a:spcBef>
              <a:spcAft>
                <a:spcPts val="0"/>
              </a:spcAft>
              <a:buClr>
                <a:schemeClr val="dk1"/>
              </a:buClr>
              <a:buSzPts val="2000"/>
              <a:buFont typeface="Arial"/>
              <a:buNone/>
            </a:pPr>
            <a:r>
              <a:t/>
            </a:r>
            <a:endParaRPr b="0" i="0" sz="2000" u="none" cap="none" strike="noStrike">
              <a:solidFill>
                <a:schemeClr val="dk1"/>
              </a:solidFill>
              <a:latin typeface="Source Sans Pro"/>
              <a:ea typeface="Source Sans Pro"/>
              <a:cs typeface="Source Sans Pro"/>
              <a:sym typeface="Source Sans Pro"/>
            </a:endParaRPr>
          </a:p>
        </p:txBody>
      </p:sp>
      <p:sp>
        <p:nvSpPr>
          <p:cNvPr id="346" name="Google Shape;346;p46"/>
          <p:cNvSpPr txBox="1"/>
          <p:nvPr>
            <p:ph idx="11" type="ftr"/>
          </p:nvPr>
        </p:nvSpPr>
        <p:spPr>
          <a:xfrm>
            <a:off x="4191742" y="6370637"/>
            <a:ext cx="6989671"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xEl>
                                              <p:pRg end="0" st="0"/>
                                            </p:txEl>
                                          </p:spTgt>
                                        </p:tgtEl>
                                        <p:attrNameLst>
                                          <p:attrName>style.visibility</p:attrName>
                                        </p:attrNameLst>
                                      </p:cBhvr>
                                      <p:to>
                                        <p:strVal val="visible"/>
                                      </p:to>
                                    </p:set>
                                    <p:animEffect filter="fade" transition="in">
                                      <p:cBhvr>
                                        <p:cTn dur="500"/>
                                        <p:tgtEl>
                                          <p:spTgt spid="3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xEl>
                                              <p:pRg end="1" st="1"/>
                                            </p:txEl>
                                          </p:spTgt>
                                        </p:tgtEl>
                                        <p:attrNameLst>
                                          <p:attrName>style.visibility</p:attrName>
                                        </p:attrNameLst>
                                      </p:cBhvr>
                                      <p:to>
                                        <p:strVal val="visible"/>
                                      </p:to>
                                    </p:set>
                                    <p:animEffect filter="fade" transition="in">
                                      <p:cBhvr>
                                        <p:cTn dur="500"/>
                                        <p:tgtEl>
                                          <p:spTgt spid="34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50" name="Shape 350"/>
        <p:cNvGrpSpPr/>
        <p:nvPr/>
      </p:nvGrpSpPr>
      <p:grpSpPr>
        <a:xfrm>
          <a:off x="0" y="0"/>
          <a:ext cx="0" cy="0"/>
          <a:chOff x="0" y="0"/>
          <a:chExt cx="0" cy="0"/>
        </a:xfrm>
      </p:grpSpPr>
      <p:pic>
        <p:nvPicPr>
          <p:cNvPr descr="A close up of a logo&#10;&#10;Description generated with high confidence" id="351" name="Google Shape;351;p47"/>
          <p:cNvPicPr preferRelativeResize="0"/>
          <p:nvPr/>
        </p:nvPicPr>
        <p:blipFill rotWithShape="1">
          <a:blip r:embed="rId3">
            <a:alphaModFix/>
          </a:blip>
          <a:srcRect b="0" l="25" r="0" t="0"/>
          <a:stretch/>
        </p:blipFill>
        <p:spPr>
          <a:xfrm>
            <a:off x="0" y="893"/>
            <a:ext cx="12188825" cy="6856214"/>
          </a:xfrm>
          <a:prstGeom prst="rect">
            <a:avLst/>
          </a:prstGeom>
          <a:noFill/>
          <a:ln>
            <a:noFill/>
          </a:ln>
        </p:spPr>
      </p:pic>
      <p:sp>
        <p:nvSpPr>
          <p:cNvPr id="352" name="Google Shape;352;p47"/>
          <p:cNvSpPr txBox="1"/>
          <p:nvPr>
            <p:ph idx="11" type="ftr"/>
          </p:nvPr>
        </p:nvSpPr>
        <p:spPr>
          <a:xfrm>
            <a:off x="685620" y="6355845"/>
            <a:ext cx="10590391"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lang="en-US" sz="1800">
                <a:solidFill>
                  <a:srgbClr val="FFFFFF"/>
                </a:solidFill>
                <a:latin typeface="Source Sans Pro"/>
                <a:ea typeface="Source Sans Pro"/>
                <a:cs typeface="Source Sans Pro"/>
                <a:sym typeface="Source Sans Pro"/>
              </a:rPr>
              <a:t>@amaya30 | @futureada | @pnsqc | #pnsqc2018 | #qecamp</a:t>
            </a:r>
            <a:endParaRPr sz="1800">
              <a:solidFill>
                <a:srgbClr val="FFFFFF"/>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8"/>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HIRING</a:t>
            </a:r>
            <a:endParaRPr/>
          </a:p>
        </p:txBody>
      </p:sp>
      <p:sp>
        <p:nvSpPr>
          <p:cNvPr id="358" name="Google Shape;358;p48"/>
          <p:cNvSpPr txBox="1"/>
          <p:nvPr>
            <p:ph idx="1" type="body"/>
          </p:nvPr>
        </p:nvSpPr>
        <p:spPr>
          <a:xfrm>
            <a:off x="685621" y="2194560"/>
            <a:ext cx="5332611"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Have inclusive language in job postings and avoid problematic phrasing like “rockstar” and “ninja” which women are less likely to identify with</a:t>
            </a:r>
            <a:endParaRPr/>
          </a:p>
          <a:p>
            <a:pPr indent="-228531" lvl="0" marL="228531" marR="0" rtl="0" algn="l">
              <a:lnSpc>
                <a:spcPct val="9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Include a diversity statement on your website and/or job postings</a:t>
            </a:r>
            <a:endParaRPr/>
          </a:p>
          <a:p>
            <a:pPr indent="-228531" lvl="0" marL="228531" marR="0" rtl="0" algn="l">
              <a:lnSpc>
                <a:spcPct val="9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Reach out to underrepresented candidates via networks, community groups, career fairs, and conferences</a:t>
            </a:r>
            <a:endParaRPr/>
          </a:p>
          <a:p>
            <a:pPr indent="-228531" lvl="0" marL="228531" marR="0" rtl="0" algn="l">
              <a:lnSpc>
                <a:spcPct val="9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Have a diverse hiring panel and committee</a:t>
            </a:r>
            <a:endParaRPr/>
          </a:p>
          <a:p>
            <a:pPr indent="-228531" lvl="0" marL="228531" marR="0" rtl="0" algn="l">
              <a:lnSpc>
                <a:spcPct val="9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Standardize position qualifications and interview questions</a:t>
            </a:r>
            <a:endParaRPr/>
          </a:p>
        </p:txBody>
      </p:sp>
      <p:pic>
        <p:nvPicPr>
          <p:cNvPr descr="A cat wearing a bow tie&#10;&#10;Description generated with very high confidence" id="359" name="Google Shape;359;p48"/>
          <p:cNvPicPr preferRelativeResize="0"/>
          <p:nvPr>
            <p:ph idx="2" type="body"/>
          </p:nvPr>
        </p:nvPicPr>
        <p:blipFill rotWithShape="1">
          <a:blip r:embed="rId3">
            <a:alphaModFix/>
          </a:blip>
          <a:srcRect b="0" l="0" r="0" t="0"/>
          <a:stretch/>
        </p:blipFill>
        <p:spPr>
          <a:xfrm>
            <a:off x="6465094" y="2872581"/>
            <a:ext cx="4743450" cy="2667000"/>
          </a:xfrm>
          <a:prstGeom prst="rect">
            <a:avLst/>
          </a:prstGeom>
          <a:noFill/>
          <a:ln cap="sq" cmpd="thickThin" w="228600">
            <a:solidFill>
              <a:schemeClr val="accent3"/>
            </a:solidFill>
            <a:prstDash val="solid"/>
            <a:miter lim="800000"/>
            <a:headEnd len="sm" w="sm" type="none"/>
            <a:tailEnd len="sm" w="sm" type="none"/>
          </a:ln>
        </p:spPr>
      </p:pic>
      <p:sp>
        <p:nvSpPr>
          <p:cNvPr id="360" name="Google Shape;360;p48"/>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0" st="0"/>
                                            </p:txEl>
                                          </p:spTgt>
                                        </p:tgtEl>
                                        <p:attrNameLst>
                                          <p:attrName>style.visibility</p:attrName>
                                        </p:attrNameLst>
                                      </p:cBhvr>
                                      <p:to>
                                        <p:strVal val="visible"/>
                                      </p:to>
                                    </p:set>
                                    <p:animEffect filter="fade" transition="in">
                                      <p:cBhvr>
                                        <p:cTn dur="500"/>
                                        <p:tgtEl>
                                          <p:spTgt spid="3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1" st="1"/>
                                            </p:txEl>
                                          </p:spTgt>
                                        </p:tgtEl>
                                        <p:attrNameLst>
                                          <p:attrName>style.visibility</p:attrName>
                                        </p:attrNameLst>
                                      </p:cBhvr>
                                      <p:to>
                                        <p:strVal val="visible"/>
                                      </p:to>
                                    </p:set>
                                    <p:animEffect filter="fade" transition="in">
                                      <p:cBhvr>
                                        <p:cTn dur="500"/>
                                        <p:tgtEl>
                                          <p:spTgt spid="3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2" st="2"/>
                                            </p:txEl>
                                          </p:spTgt>
                                        </p:tgtEl>
                                        <p:attrNameLst>
                                          <p:attrName>style.visibility</p:attrName>
                                        </p:attrNameLst>
                                      </p:cBhvr>
                                      <p:to>
                                        <p:strVal val="visible"/>
                                      </p:to>
                                    </p:set>
                                    <p:animEffect filter="fade" transition="in">
                                      <p:cBhvr>
                                        <p:cTn dur="500"/>
                                        <p:tgtEl>
                                          <p:spTgt spid="3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3" st="3"/>
                                            </p:txEl>
                                          </p:spTgt>
                                        </p:tgtEl>
                                        <p:attrNameLst>
                                          <p:attrName>style.visibility</p:attrName>
                                        </p:attrNameLst>
                                      </p:cBhvr>
                                      <p:to>
                                        <p:strVal val="visible"/>
                                      </p:to>
                                    </p:set>
                                    <p:animEffect filter="fade" transition="in">
                                      <p:cBhvr>
                                        <p:cTn dur="500"/>
                                        <p:tgtEl>
                                          <p:spTgt spid="3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4" st="4"/>
                                            </p:txEl>
                                          </p:spTgt>
                                        </p:tgtEl>
                                        <p:attrNameLst>
                                          <p:attrName>style.visibility</p:attrName>
                                        </p:attrNameLst>
                                      </p:cBhvr>
                                      <p:to>
                                        <p:strVal val="visible"/>
                                      </p:to>
                                    </p:set>
                                    <p:animEffect filter="fade" transition="in">
                                      <p:cBhvr>
                                        <p:cTn dur="500"/>
                                        <p:tgtEl>
                                          <p:spTgt spid="35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9"/>
          <p:cNvSpPr txBox="1"/>
          <p:nvPr>
            <p:ph type="title"/>
          </p:nvPr>
        </p:nvSpPr>
        <p:spPr>
          <a:xfrm>
            <a:off x="1370012" y="1371600"/>
            <a:ext cx="10133192" cy="685801"/>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RETAINMENT</a:t>
            </a:r>
            <a:endParaRPr/>
          </a:p>
        </p:txBody>
      </p:sp>
      <p:sp>
        <p:nvSpPr>
          <p:cNvPr id="366" name="Google Shape;366;p49"/>
          <p:cNvSpPr txBox="1"/>
          <p:nvPr>
            <p:ph idx="1" type="body"/>
          </p:nvPr>
        </p:nvSpPr>
        <p:spPr>
          <a:xfrm>
            <a:off x="685622" y="2194561"/>
            <a:ext cx="10817582"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Hold all employees to the same standard for their role</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Provide equal opportunities for promotions and raises for women and minority employees</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Ensure all employees have growth opportunities</a:t>
            </a:r>
            <a:endParaRPr/>
          </a:p>
          <a:p>
            <a:pPr indent="-228531" lvl="1" marL="685594" marR="0" rtl="0" algn="l">
              <a:lnSpc>
                <a:spcPct val="9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Mentorship programs</a:t>
            </a:r>
            <a:endParaRPr/>
          </a:p>
          <a:p>
            <a:pPr indent="-228531" lvl="1" marL="685594" marR="0" rtl="0" algn="l">
              <a:lnSpc>
                <a:spcPct val="9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Trainings / conferences</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Encourage a healthy work/life balance</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Offer maternal and paternal leave following a birth or adoption of a child</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Offer flexible schedules and remote options</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Zero tolerance policies for harassment and safe reporting channels</a:t>
            </a:r>
            <a:endParaRPr/>
          </a:p>
        </p:txBody>
      </p:sp>
      <p:sp>
        <p:nvSpPr>
          <p:cNvPr id="367" name="Google Shape;367;p49"/>
          <p:cNvSpPr txBox="1"/>
          <p:nvPr>
            <p:ph idx="11" type="ftr"/>
          </p:nvPr>
        </p:nvSpPr>
        <p:spPr>
          <a:xfrm>
            <a:off x="685620" y="6355846"/>
            <a:ext cx="10817581"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0" st="0"/>
                                            </p:txEl>
                                          </p:spTgt>
                                        </p:tgtEl>
                                        <p:attrNameLst>
                                          <p:attrName>style.visibility</p:attrName>
                                        </p:attrNameLst>
                                      </p:cBhvr>
                                      <p:to>
                                        <p:strVal val="visible"/>
                                      </p:to>
                                    </p:set>
                                    <p:animEffect filter="fade" transition="in">
                                      <p:cBhvr>
                                        <p:cTn dur="500"/>
                                        <p:tgtEl>
                                          <p:spTgt spid="3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1" st="1"/>
                                            </p:txEl>
                                          </p:spTgt>
                                        </p:tgtEl>
                                        <p:attrNameLst>
                                          <p:attrName>style.visibility</p:attrName>
                                        </p:attrNameLst>
                                      </p:cBhvr>
                                      <p:to>
                                        <p:strVal val="visible"/>
                                      </p:to>
                                    </p:set>
                                    <p:animEffect filter="fade" transition="in">
                                      <p:cBhvr>
                                        <p:cTn dur="500"/>
                                        <p:tgtEl>
                                          <p:spTgt spid="3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2" st="2"/>
                                            </p:txEl>
                                          </p:spTgt>
                                        </p:tgtEl>
                                        <p:attrNameLst>
                                          <p:attrName>style.visibility</p:attrName>
                                        </p:attrNameLst>
                                      </p:cBhvr>
                                      <p:to>
                                        <p:strVal val="visible"/>
                                      </p:to>
                                    </p:set>
                                    <p:animEffect filter="fade" transition="in">
                                      <p:cBhvr>
                                        <p:cTn dur="500"/>
                                        <p:tgtEl>
                                          <p:spTgt spid="3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3" st="3"/>
                                            </p:txEl>
                                          </p:spTgt>
                                        </p:tgtEl>
                                        <p:attrNameLst>
                                          <p:attrName>style.visibility</p:attrName>
                                        </p:attrNameLst>
                                      </p:cBhvr>
                                      <p:to>
                                        <p:strVal val="visible"/>
                                      </p:to>
                                    </p:set>
                                    <p:animEffect filter="fade" transition="in">
                                      <p:cBhvr>
                                        <p:cTn dur="500"/>
                                        <p:tgtEl>
                                          <p:spTgt spid="36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4" st="4"/>
                                            </p:txEl>
                                          </p:spTgt>
                                        </p:tgtEl>
                                        <p:attrNameLst>
                                          <p:attrName>style.visibility</p:attrName>
                                        </p:attrNameLst>
                                      </p:cBhvr>
                                      <p:to>
                                        <p:strVal val="visible"/>
                                      </p:to>
                                    </p:set>
                                    <p:animEffect filter="fade" transition="in">
                                      <p:cBhvr>
                                        <p:cTn dur="500"/>
                                        <p:tgtEl>
                                          <p:spTgt spid="36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5" st="5"/>
                                            </p:txEl>
                                          </p:spTgt>
                                        </p:tgtEl>
                                        <p:attrNameLst>
                                          <p:attrName>style.visibility</p:attrName>
                                        </p:attrNameLst>
                                      </p:cBhvr>
                                      <p:to>
                                        <p:strVal val="visible"/>
                                      </p:to>
                                    </p:set>
                                    <p:animEffect filter="fade" transition="in">
                                      <p:cBhvr>
                                        <p:cTn dur="500"/>
                                        <p:tgtEl>
                                          <p:spTgt spid="36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6" st="6"/>
                                            </p:txEl>
                                          </p:spTgt>
                                        </p:tgtEl>
                                        <p:attrNameLst>
                                          <p:attrName>style.visibility</p:attrName>
                                        </p:attrNameLst>
                                      </p:cBhvr>
                                      <p:to>
                                        <p:strVal val="visible"/>
                                      </p:to>
                                    </p:set>
                                    <p:animEffect filter="fade" transition="in">
                                      <p:cBhvr>
                                        <p:cTn dur="500"/>
                                        <p:tgtEl>
                                          <p:spTgt spid="36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7" st="7"/>
                                            </p:txEl>
                                          </p:spTgt>
                                        </p:tgtEl>
                                        <p:attrNameLst>
                                          <p:attrName>style.visibility</p:attrName>
                                        </p:attrNameLst>
                                      </p:cBhvr>
                                      <p:to>
                                        <p:strVal val="visible"/>
                                      </p:to>
                                    </p:set>
                                    <p:animEffect filter="fade" transition="in">
                                      <p:cBhvr>
                                        <p:cTn dur="500"/>
                                        <p:tgtEl>
                                          <p:spTgt spid="36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8" st="8"/>
                                            </p:txEl>
                                          </p:spTgt>
                                        </p:tgtEl>
                                        <p:attrNameLst>
                                          <p:attrName>style.visibility</p:attrName>
                                        </p:attrNameLst>
                                      </p:cBhvr>
                                      <p:to>
                                        <p:strVal val="visible"/>
                                      </p:to>
                                    </p:set>
                                    <p:animEffect filter="fade" transition="in">
                                      <p:cBhvr>
                                        <p:cTn dur="500"/>
                                        <p:tgtEl>
                                          <p:spTgt spid="36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3"/>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WHO AM I?</a:t>
            </a:r>
            <a:endParaRPr/>
          </a:p>
        </p:txBody>
      </p:sp>
      <p:sp>
        <p:nvSpPr>
          <p:cNvPr id="160" name="Google Shape;160;p23"/>
          <p:cNvSpPr txBox="1"/>
          <p:nvPr>
            <p:ph idx="1" type="body"/>
          </p:nvPr>
        </p:nvSpPr>
        <p:spPr>
          <a:xfrm>
            <a:off x="685621" y="2194560"/>
            <a:ext cx="7313791"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Rebecca Long</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Spokane, Washington</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Bachelor’s and Master’s in Computer Science</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15 years in software engineering focused on quality assurance and DevOps</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Lead DevOps Engineer at </a:t>
            </a:r>
            <a:r>
              <a:rPr b="0" i="0" lang="en-US" sz="2199" u="sng" cap="none" strike="noStrike">
                <a:solidFill>
                  <a:schemeClr val="hlink"/>
                </a:solidFill>
                <a:latin typeface="Source Sans Pro"/>
                <a:ea typeface="Source Sans Pro"/>
                <a:cs typeface="Source Sans Pro"/>
                <a:sym typeface="Source Sans Pro"/>
                <a:hlinkClick r:id="rId3"/>
              </a:rPr>
              <a:t>RiskLens</a:t>
            </a:r>
            <a:endParaRPr b="0" i="0" sz="2199" u="none" cap="none" strike="noStrike">
              <a:solidFill>
                <a:schemeClr val="dk1"/>
              </a:solidFill>
              <a:latin typeface="Source Sans Pro"/>
              <a:ea typeface="Source Sans Pro"/>
              <a:cs typeface="Source Sans Pro"/>
              <a:sym typeface="Source Sans Pro"/>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Founder / President of the non-profit </a:t>
            </a:r>
            <a:r>
              <a:rPr b="0" i="0" lang="en-US" sz="2199" u="sng" cap="none" strike="noStrike">
                <a:solidFill>
                  <a:schemeClr val="hlink"/>
                </a:solidFill>
                <a:latin typeface="Source Sans Pro"/>
                <a:ea typeface="Source Sans Pro"/>
                <a:cs typeface="Source Sans Pro"/>
                <a:sym typeface="Source Sans Pro"/>
                <a:hlinkClick r:id="rId4"/>
              </a:rPr>
              <a:t>Future Ada</a:t>
            </a:r>
            <a:endParaRPr b="0" i="0" sz="2199" u="none" cap="none" strike="noStrike">
              <a:solidFill>
                <a:schemeClr val="dk1"/>
              </a:solidFill>
              <a:latin typeface="Source Sans Pro"/>
              <a:ea typeface="Source Sans Pro"/>
              <a:cs typeface="Source Sans Pro"/>
              <a:sym typeface="Source Sans Pro"/>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Executive Committee Member of Spokane NOW (National Organization for Women)</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Feminist &amp; diversity advocate</a:t>
            </a:r>
            <a:endParaRPr/>
          </a:p>
        </p:txBody>
      </p:sp>
      <p:pic>
        <p:nvPicPr>
          <p:cNvPr descr="A person wearing a red shirt&#10;&#10;Description generated with very high confidence" id="161" name="Google Shape;161;p23"/>
          <p:cNvPicPr preferRelativeResize="0"/>
          <p:nvPr>
            <p:ph idx="2" type="body"/>
          </p:nvPr>
        </p:nvPicPr>
        <p:blipFill rotWithShape="1">
          <a:blip r:embed="rId5">
            <a:alphaModFix/>
          </a:blip>
          <a:srcRect b="0" l="0" r="0" t="0"/>
          <a:stretch/>
        </p:blipFill>
        <p:spPr>
          <a:xfrm>
            <a:off x="8648975" y="2193925"/>
            <a:ext cx="2550837" cy="3825875"/>
          </a:xfrm>
          <a:prstGeom prst="rect">
            <a:avLst/>
          </a:prstGeom>
          <a:noFill/>
          <a:ln cap="flat" cmpd="sng" w="76200">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
        <p:nvSpPr>
          <p:cNvPr id="162" name="Google Shape;162;p23"/>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@amaya30 | @futureada | @pnsqc | #pnsqc2018 | #qecamp</a:t>
            </a:r>
            <a:endParaRPr b="0" i="0" sz="1800" u="none" cap="none" strike="noStrike">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xEl>
                                              <p:pRg end="0" st="0"/>
                                            </p:txEl>
                                          </p:spTgt>
                                        </p:tgtEl>
                                        <p:attrNameLst>
                                          <p:attrName>style.visibility</p:attrName>
                                        </p:attrNameLst>
                                      </p:cBhvr>
                                      <p:to>
                                        <p:strVal val="visible"/>
                                      </p:to>
                                    </p:set>
                                    <p:animEffect filter="fade" transition="in">
                                      <p:cBhvr>
                                        <p:cTn dur="500"/>
                                        <p:tgtEl>
                                          <p:spTgt spid="1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xEl>
                                              <p:pRg end="1" st="1"/>
                                            </p:txEl>
                                          </p:spTgt>
                                        </p:tgtEl>
                                        <p:attrNameLst>
                                          <p:attrName>style.visibility</p:attrName>
                                        </p:attrNameLst>
                                      </p:cBhvr>
                                      <p:to>
                                        <p:strVal val="visible"/>
                                      </p:to>
                                    </p:set>
                                    <p:animEffect filter="fade" transition="in">
                                      <p:cBhvr>
                                        <p:cTn dur="500"/>
                                        <p:tgtEl>
                                          <p:spTgt spid="1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xEl>
                                              <p:pRg end="2" st="2"/>
                                            </p:txEl>
                                          </p:spTgt>
                                        </p:tgtEl>
                                        <p:attrNameLst>
                                          <p:attrName>style.visibility</p:attrName>
                                        </p:attrNameLst>
                                      </p:cBhvr>
                                      <p:to>
                                        <p:strVal val="visible"/>
                                      </p:to>
                                    </p:set>
                                    <p:animEffect filter="fade" transition="in">
                                      <p:cBhvr>
                                        <p:cTn dur="500"/>
                                        <p:tgtEl>
                                          <p:spTgt spid="16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xEl>
                                              <p:pRg end="3" st="3"/>
                                            </p:txEl>
                                          </p:spTgt>
                                        </p:tgtEl>
                                        <p:attrNameLst>
                                          <p:attrName>style.visibility</p:attrName>
                                        </p:attrNameLst>
                                      </p:cBhvr>
                                      <p:to>
                                        <p:strVal val="visible"/>
                                      </p:to>
                                    </p:set>
                                    <p:animEffect filter="fade" transition="in">
                                      <p:cBhvr>
                                        <p:cTn dur="500"/>
                                        <p:tgtEl>
                                          <p:spTgt spid="16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xEl>
                                              <p:pRg end="4" st="4"/>
                                            </p:txEl>
                                          </p:spTgt>
                                        </p:tgtEl>
                                        <p:attrNameLst>
                                          <p:attrName>style.visibility</p:attrName>
                                        </p:attrNameLst>
                                      </p:cBhvr>
                                      <p:to>
                                        <p:strVal val="visible"/>
                                      </p:to>
                                    </p:set>
                                    <p:animEffect filter="fade" transition="in">
                                      <p:cBhvr>
                                        <p:cTn dur="500"/>
                                        <p:tgtEl>
                                          <p:spTgt spid="16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xEl>
                                              <p:pRg end="5" st="5"/>
                                            </p:txEl>
                                          </p:spTgt>
                                        </p:tgtEl>
                                        <p:attrNameLst>
                                          <p:attrName>style.visibility</p:attrName>
                                        </p:attrNameLst>
                                      </p:cBhvr>
                                      <p:to>
                                        <p:strVal val="visible"/>
                                      </p:to>
                                    </p:set>
                                    <p:animEffect filter="fade" transition="in">
                                      <p:cBhvr>
                                        <p:cTn dur="500"/>
                                        <p:tgtEl>
                                          <p:spTgt spid="16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xEl>
                                              <p:pRg end="6" st="6"/>
                                            </p:txEl>
                                          </p:spTgt>
                                        </p:tgtEl>
                                        <p:attrNameLst>
                                          <p:attrName>style.visibility</p:attrName>
                                        </p:attrNameLst>
                                      </p:cBhvr>
                                      <p:to>
                                        <p:strVal val="visible"/>
                                      </p:to>
                                    </p:set>
                                    <p:animEffect filter="fade" transition="in">
                                      <p:cBhvr>
                                        <p:cTn dur="500"/>
                                        <p:tgtEl>
                                          <p:spTgt spid="16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xEl>
                                              <p:pRg end="7" st="7"/>
                                            </p:txEl>
                                          </p:spTgt>
                                        </p:tgtEl>
                                        <p:attrNameLst>
                                          <p:attrName>style.visibility</p:attrName>
                                        </p:attrNameLst>
                                      </p:cBhvr>
                                      <p:to>
                                        <p:strVal val="visible"/>
                                      </p:to>
                                    </p:set>
                                    <p:animEffect filter="fade" transition="in">
                                      <p:cBhvr>
                                        <p:cTn dur="500"/>
                                        <p:tgtEl>
                                          <p:spTgt spid="160">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pic>
        <p:nvPicPr>
          <p:cNvPr descr="A close up of a logo&#10;&#10;Description generated with very high confidence" id="372" name="Google Shape;372;p50"/>
          <p:cNvPicPr preferRelativeResize="0"/>
          <p:nvPr/>
        </p:nvPicPr>
        <p:blipFill rotWithShape="1">
          <a:blip r:embed="rId3">
            <a:alphaModFix/>
          </a:blip>
          <a:srcRect b="0" l="0" r="0" t="0"/>
          <a:stretch/>
        </p:blipFill>
        <p:spPr>
          <a:xfrm>
            <a:off x="10139399" y="2567298"/>
            <a:ext cx="1845362" cy="1076461"/>
          </a:xfrm>
          <a:prstGeom prst="rect">
            <a:avLst/>
          </a:prstGeom>
          <a:noFill/>
          <a:ln>
            <a:noFill/>
          </a:ln>
        </p:spPr>
      </p:pic>
      <p:sp>
        <p:nvSpPr>
          <p:cNvPr id="373" name="Google Shape;373;p50"/>
          <p:cNvSpPr txBox="1"/>
          <p:nvPr>
            <p:ph type="title"/>
          </p:nvPr>
        </p:nvSpPr>
        <p:spPr>
          <a:xfrm>
            <a:off x="1370012" y="1371600"/>
            <a:ext cx="10133192" cy="685801"/>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SUPPORT COMMUNITY ORGANIZATIONS</a:t>
            </a:r>
            <a:endParaRPr/>
          </a:p>
        </p:txBody>
      </p:sp>
      <p:sp>
        <p:nvSpPr>
          <p:cNvPr id="374" name="Google Shape;374;p50"/>
          <p:cNvSpPr txBox="1"/>
          <p:nvPr>
            <p:ph idx="1" type="body"/>
          </p:nvPr>
        </p:nvSpPr>
        <p:spPr>
          <a:xfrm>
            <a:off x="685622" y="2194561"/>
            <a:ext cx="10817582"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70000"/>
              </a:lnSpc>
              <a:spcBef>
                <a:spcPts val="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Women Who Code: </a:t>
            </a:r>
            <a:r>
              <a:rPr b="0" i="0" lang="en-US" sz="2034" u="sng" cap="none" strike="noStrike">
                <a:solidFill>
                  <a:schemeClr val="hlink"/>
                </a:solidFill>
                <a:latin typeface="Source Sans Pro"/>
                <a:ea typeface="Source Sans Pro"/>
                <a:cs typeface="Source Sans Pro"/>
                <a:sym typeface="Source Sans Pro"/>
                <a:hlinkClick r:id="rId4"/>
              </a:rPr>
              <a:t>https://www.womenwhocode.com</a:t>
            </a:r>
            <a:r>
              <a:rPr b="0" i="0" lang="en-US" sz="2034" u="none" cap="none" strike="noStrike">
                <a:solidFill>
                  <a:schemeClr val="dk1"/>
                </a:solidFill>
                <a:latin typeface="Source Sans Pro"/>
                <a:ea typeface="Source Sans Pro"/>
                <a:cs typeface="Source Sans Pro"/>
                <a:sym typeface="Source Sans Pro"/>
              </a:rPr>
              <a:t> </a:t>
            </a:r>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Girls Who Code: </a:t>
            </a:r>
            <a:r>
              <a:rPr b="0" i="0" lang="en-US" sz="2034" u="sng" cap="none" strike="noStrike">
                <a:solidFill>
                  <a:schemeClr val="hlink"/>
                </a:solidFill>
                <a:latin typeface="Source Sans Pro"/>
                <a:ea typeface="Source Sans Pro"/>
                <a:cs typeface="Source Sans Pro"/>
                <a:sym typeface="Source Sans Pro"/>
                <a:hlinkClick r:id="rId5"/>
              </a:rPr>
              <a:t>https://girlswhocode.com</a:t>
            </a:r>
            <a:r>
              <a:rPr b="0" i="0" lang="en-US" sz="2034" u="none" cap="none" strike="noStrike">
                <a:solidFill>
                  <a:schemeClr val="dk1"/>
                </a:solidFill>
                <a:latin typeface="Source Sans Pro"/>
                <a:ea typeface="Source Sans Pro"/>
                <a:cs typeface="Source Sans Pro"/>
                <a:sym typeface="Source Sans Pro"/>
              </a:rPr>
              <a:t> </a:t>
            </a:r>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The Anita Borg Institute: </a:t>
            </a:r>
            <a:r>
              <a:rPr b="0" i="0" lang="en-US" sz="2034" u="sng" cap="none" strike="noStrike">
                <a:solidFill>
                  <a:schemeClr val="hlink"/>
                </a:solidFill>
                <a:latin typeface="Source Sans Pro"/>
                <a:ea typeface="Source Sans Pro"/>
                <a:cs typeface="Source Sans Pro"/>
                <a:sym typeface="Source Sans Pro"/>
                <a:hlinkClick r:id="rId6"/>
              </a:rPr>
              <a:t>https://anitab.org</a:t>
            </a:r>
            <a:endParaRPr b="0" i="0" sz="2034" u="none" cap="none" strike="noStrike">
              <a:solidFill>
                <a:schemeClr val="dk1"/>
              </a:solidFill>
              <a:latin typeface="Source Sans Pro"/>
              <a:ea typeface="Source Sans Pro"/>
              <a:cs typeface="Source Sans Pro"/>
              <a:sym typeface="Source Sans Pro"/>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Project Include: </a:t>
            </a:r>
            <a:r>
              <a:rPr b="0" i="0" lang="en-US" sz="2034" u="sng" cap="none" strike="noStrike">
                <a:solidFill>
                  <a:schemeClr val="hlink"/>
                </a:solidFill>
                <a:latin typeface="Source Sans Pro"/>
                <a:ea typeface="Source Sans Pro"/>
                <a:cs typeface="Source Sans Pro"/>
                <a:sym typeface="Source Sans Pro"/>
                <a:hlinkClick r:id="rId7"/>
              </a:rPr>
              <a:t>http://projectinclude.org</a:t>
            </a:r>
            <a:r>
              <a:rPr b="0" i="0" lang="en-US" sz="2034" u="none" cap="none" strike="noStrike">
                <a:solidFill>
                  <a:schemeClr val="dk1"/>
                </a:solidFill>
                <a:latin typeface="Source Sans Pro"/>
                <a:ea typeface="Source Sans Pro"/>
                <a:cs typeface="Source Sans Pro"/>
                <a:sym typeface="Source Sans Pro"/>
              </a:rPr>
              <a:t> </a:t>
            </a:r>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Compassionate Coding: </a:t>
            </a:r>
            <a:r>
              <a:rPr b="0" i="0" lang="en-US" sz="2034" u="sng" cap="none" strike="noStrike">
                <a:solidFill>
                  <a:schemeClr val="hlink"/>
                </a:solidFill>
                <a:latin typeface="Source Sans Pro"/>
                <a:ea typeface="Source Sans Pro"/>
                <a:cs typeface="Source Sans Pro"/>
                <a:sym typeface="Source Sans Pro"/>
                <a:hlinkClick r:id="rId8"/>
              </a:rPr>
              <a:t>https://compassionatecoding.com</a:t>
            </a:r>
            <a:r>
              <a:rPr b="0" i="0" lang="en-US" sz="2034" u="none" cap="none" strike="noStrike">
                <a:solidFill>
                  <a:schemeClr val="dk1"/>
                </a:solidFill>
                <a:latin typeface="Source Sans Pro"/>
                <a:ea typeface="Source Sans Pro"/>
                <a:cs typeface="Source Sans Pro"/>
                <a:sym typeface="Source Sans Pro"/>
              </a:rPr>
              <a:t> </a:t>
            </a:r>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&lt;div&gt;ersity: </a:t>
            </a:r>
            <a:r>
              <a:rPr b="0" i="0" lang="en-US" sz="2034" u="sng" cap="none" strike="noStrike">
                <a:solidFill>
                  <a:schemeClr val="hlink"/>
                </a:solidFill>
                <a:latin typeface="Source Sans Pro"/>
                <a:ea typeface="Source Sans Pro"/>
                <a:cs typeface="Source Sans Pro"/>
                <a:sym typeface="Source Sans Pro"/>
                <a:hlinkClick r:id="rId9"/>
              </a:rPr>
              <a:t>https://hirediversity.us/</a:t>
            </a:r>
            <a:endParaRPr b="0" i="0" sz="2034" u="none" cap="none" strike="noStrike">
              <a:solidFill>
                <a:schemeClr val="dk1"/>
              </a:solidFill>
              <a:latin typeface="Source Sans Pro"/>
              <a:ea typeface="Source Sans Pro"/>
              <a:cs typeface="Source Sans Pro"/>
              <a:sym typeface="Source Sans Pro"/>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Better Allies: </a:t>
            </a:r>
            <a:r>
              <a:rPr b="0" i="0" lang="en-US" sz="2034" u="sng" cap="none" strike="noStrike">
                <a:solidFill>
                  <a:schemeClr val="hlink"/>
                </a:solidFill>
                <a:latin typeface="Source Sans Pro"/>
                <a:ea typeface="Source Sans Pro"/>
                <a:cs typeface="Source Sans Pro"/>
                <a:sym typeface="Source Sans Pro"/>
                <a:hlinkClick r:id="rId10"/>
              </a:rPr>
              <a:t>https://maleallies.com</a:t>
            </a:r>
            <a:endParaRPr b="0" i="0" sz="2034" u="none" cap="none" strike="noStrike">
              <a:solidFill>
                <a:schemeClr val="dk1"/>
              </a:solidFill>
              <a:latin typeface="Source Sans Pro"/>
              <a:ea typeface="Source Sans Pro"/>
              <a:cs typeface="Source Sans Pro"/>
              <a:sym typeface="Source Sans Pro"/>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Grace Hopper Celebration of Women in Computing: </a:t>
            </a:r>
            <a:r>
              <a:rPr b="0" i="0" lang="en-US" sz="2034" u="sng" cap="none" strike="noStrike">
                <a:solidFill>
                  <a:schemeClr val="hlink"/>
                </a:solidFill>
                <a:latin typeface="Source Sans Pro"/>
                <a:ea typeface="Source Sans Pro"/>
                <a:cs typeface="Source Sans Pro"/>
                <a:sym typeface="Source Sans Pro"/>
                <a:hlinkClick r:id="rId11"/>
              </a:rPr>
              <a:t>https://ghc.anitab.org</a:t>
            </a:r>
            <a:r>
              <a:rPr b="0" i="0" lang="en-US" sz="2034" u="none" cap="none" strike="noStrike">
                <a:solidFill>
                  <a:schemeClr val="dk1"/>
                </a:solidFill>
                <a:latin typeface="Source Sans Pro"/>
                <a:ea typeface="Source Sans Pro"/>
                <a:cs typeface="Source Sans Pro"/>
                <a:sym typeface="Source Sans Pro"/>
              </a:rPr>
              <a:t> </a:t>
            </a:r>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Women in Cybersecurity (WiCyS): </a:t>
            </a:r>
            <a:r>
              <a:rPr b="0" i="0" lang="en-US" sz="2034" u="sng" cap="none" strike="noStrike">
                <a:solidFill>
                  <a:schemeClr val="hlink"/>
                </a:solidFill>
                <a:latin typeface="Source Sans Pro"/>
                <a:ea typeface="Source Sans Pro"/>
                <a:cs typeface="Source Sans Pro"/>
                <a:sym typeface="Source Sans Pro"/>
                <a:hlinkClick r:id="rId12"/>
              </a:rPr>
              <a:t>https://www.wicys.net/</a:t>
            </a:r>
            <a:endParaRPr b="0" i="0" sz="2034" u="none" cap="none" strike="noStrike">
              <a:solidFill>
                <a:schemeClr val="dk1"/>
              </a:solidFill>
              <a:latin typeface="Source Sans Pro"/>
              <a:ea typeface="Source Sans Pro"/>
              <a:cs typeface="Source Sans Pro"/>
              <a:sym typeface="Source Sans Pro"/>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The Diana Initiative: </a:t>
            </a:r>
            <a:r>
              <a:rPr b="0" i="0" lang="en-US" sz="2034" u="sng" cap="none" strike="noStrike">
                <a:solidFill>
                  <a:schemeClr val="hlink"/>
                </a:solidFill>
                <a:latin typeface="Source Sans Pro"/>
                <a:ea typeface="Source Sans Pro"/>
                <a:cs typeface="Source Sans Pro"/>
                <a:sym typeface="Source Sans Pro"/>
                <a:hlinkClick r:id="rId13"/>
              </a:rPr>
              <a:t>https://www.dianainitiative.org/</a:t>
            </a:r>
            <a:endParaRPr b="0" i="0" sz="2034" u="none" cap="none" strike="noStrike">
              <a:solidFill>
                <a:schemeClr val="dk1"/>
              </a:solidFill>
              <a:latin typeface="Source Sans Pro"/>
              <a:ea typeface="Source Sans Pro"/>
              <a:cs typeface="Source Sans Pro"/>
              <a:sym typeface="Source Sans Pro"/>
            </a:endParaRPr>
          </a:p>
          <a:p>
            <a:pPr indent="-228531" lvl="0" marL="228531" marR="0" rtl="0" algn="l">
              <a:lnSpc>
                <a:spcPct val="70000"/>
              </a:lnSpc>
              <a:spcBef>
                <a:spcPts val="1000"/>
              </a:spcBef>
              <a:spcAft>
                <a:spcPts val="0"/>
              </a:spcAft>
              <a:buClr>
                <a:schemeClr val="dk1"/>
              </a:buClr>
              <a:buSzPts val="2034"/>
              <a:buFont typeface="Arial"/>
              <a:buChar char="•"/>
            </a:pPr>
            <a:r>
              <a:rPr b="0" i="0" lang="en-US" sz="2034" u="none" cap="none" strike="noStrike">
                <a:solidFill>
                  <a:schemeClr val="dk1"/>
                </a:solidFill>
                <a:latin typeface="Source Sans Pro"/>
                <a:ea typeface="Source Sans Pro"/>
                <a:cs typeface="Source Sans Pro"/>
                <a:sym typeface="Source Sans Pro"/>
              </a:rPr>
              <a:t>Write/Speak/Code: </a:t>
            </a:r>
            <a:r>
              <a:rPr b="0" i="0" lang="en-US" sz="2034" u="sng" cap="none" strike="noStrike">
                <a:solidFill>
                  <a:schemeClr val="hlink"/>
                </a:solidFill>
                <a:latin typeface="Source Sans Pro"/>
                <a:ea typeface="Source Sans Pro"/>
                <a:cs typeface="Source Sans Pro"/>
                <a:sym typeface="Source Sans Pro"/>
                <a:hlinkClick r:id="rId14"/>
              </a:rPr>
              <a:t>https://www.writespeakcode.com/</a:t>
            </a:r>
            <a:endParaRPr b="0" i="0" sz="2034" u="none" cap="none" strike="noStrike">
              <a:solidFill>
                <a:schemeClr val="dk1"/>
              </a:solidFill>
              <a:latin typeface="Source Sans Pro"/>
              <a:ea typeface="Source Sans Pro"/>
              <a:cs typeface="Source Sans Pro"/>
              <a:sym typeface="Source Sans Pro"/>
            </a:endParaRPr>
          </a:p>
        </p:txBody>
      </p:sp>
      <p:sp>
        <p:nvSpPr>
          <p:cNvPr id="375" name="Google Shape;375;p50"/>
          <p:cNvSpPr txBox="1"/>
          <p:nvPr>
            <p:ph idx="11" type="ftr"/>
          </p:nvPr>
        </p:nvSpPr>
        <p:spPr>
          <a:xfrm>
            <a:off x="685620" y="6355846"/>
            <a:ext cx="10817581"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pic>
        <p:nvPicPr>
          <p:cNvPr id="376" name="Google Shape;376;p50"/>
          <p:cNvPicPr preferRelativeResize="0"/>
          <p:nvPr/>
        </p:nvPicPr>
        <p:blipFill rotWithShape="1">
          <a:blip r:embed="rId15">
            <a:alphaModFix/>
          </a:blip>
          <a:srcRect b="0" l="0" r="0" t="0"/>
          <a:stretch/>
        </p:blipFill>
        <p:spPr>
          <a:xfrm>
            <a:off x="7008812" y="2167807"/>
            <a:ext cx="1447800" cy="702183"/>
          </a:xfrm>
          <a:prstGeom prst="rect">
            <a:avLst/>
          </a:prstGeom>
          <a:noFill/>
          <a:ln>
            <a:noFill/>
          </a:ln>
        </p:spPr>
      </p:pic>
      <p:pic>
        <p:nvPicPr>
          <p:cNvPr descr="A picture containing person&#10;&#10;Description generated with high confidence" id="377" name="Google Shape;377;p50"/>
          <p:cNvPicPr preferRelativeResize="0"/>
          <p:nvPr/>
        </p:nvPicPr>
        <p:blipFill rotWithShape="1">
          <a:blip r:embed="rId16">
            <a:alphaModFix/>
          </a:blip>
          <a:srcRect b="0" l="0" r="0" t="0"/>
          <a:stretch/>
        </p:blipFill>
        <p:spPr>
          <a:xfrm>
            <a:off x="8565714" y="3575271"/>
            <a:ext cx="1690817" cy="971077"/>
          </a:xfrm>
          <a:prstGeom prst="rect">
            <a:avLst/>
          </a:prstGeom>
          <a:noFill/>
          <a:ln>
            <a:noFill/>
          </a:ln>
        </p:spPr>
      </p:pic>
      <p:pic>
        <p:nvPicPr>
          <p:cNvPr descr="A close up of a logo&#10;&#10;Description generated with very high confidence" id="378" name="Google Shape;378;p50"/>
          <p:cNvPicPr preferRelativeResize="0"/>
          <p:nvPr/>
        </p:nvPicPr>
        <p:blipFill/>
        <p:spPr>
          <a:xfrm>
            <a:off x="7477178" y="3094868"/>
            <a:ext cx="1447800" cy="548891"/>
          </a:xfrm>
          <a:prstGeom prst="rect">
            <a:avLst/>
          </a:prstGeom>
          <a:noFill/>
          <a:ln>
            <a:noFill/>
          </a:ln>
        </p:spPr>
      </p:pic>
      <p:pic>
        <p:nvPicPr>
          <p:cNvPr id="379" name="Google Shape;379;p50"/>
          <p:cNvPicPr preferRelativeResize="0"/>
          <p:nvPr/>
        </p:nvPicPr>
        <p:blipFill rotWithShape="1">
          <a:blip r:embed="rId17">
            <a:alphaModFix/>
          </a:blip>
          <a:srcRect b="0" l="0" r="0" t="0"/>
          <a:stretch/>
        </p:blipFill>
        <p:spPr>
          <a:xfrm>
            <a:off x="8761412" y="2100273"/>
            <a:ext cx="1828805" cy="845822"/>
          </a:xfrm>
          <a:prstGeom prst="rect">
            <a:avLst/>
          </a:prstGeom>
          <a:noFill/>
          <a:ln>
            <a:noFill/>
          </a:ln>
        </p:spPr>
      </p:pic>
      <p:pic>
        <p:nvPicPr>
          <p:cNvPr descr="A close up of a sign&#10;&#10;Description generated with high confidence" id="380" name="Google Shape;380;p50"/>
          <p:cNvPicPr preferRelativeResize="0"/>
          <p:nvPr/>
        </p:nvPicPr>
        <p:blipFill rotWithShape="1">
          <a:blip r:embed="rId18">
            <a:alphaModFix/>
          </a:blip>
          <a:srcRect b="0" l="0" r="0" t="0"/>
          <a:stretch/>
        </p:blipFill>
        <p:spPr>
          <a:xfrm>
            <a:off x="7447664" y="5000662"/>
            <a:ext cx="2170295" cy="902843"/>
          </a:xfrm>
          <a:prstGeom prst="rect">
            <a:avLst/>
          </a:prstGeom>
          <a:noFill/>
          <a:ln>
            <a:noFill/>
          </a:ln>
        </p:spPr>
      </p:pic>
      <p:pic>
        <p:nvPicPr>
          <p:cNvPr descr="A close up of a sign&#10;&#10;Description generated with very high confidence" id="381" name="Google Shape;381;p50"/>
          <p:cNvPicPr preferRelativeResize="0"/>
          <p:nvPr/>
        </p:nvPicPr>
        <p:blipFill rotWithShape="1">
          <a:blip r:embed="rId19">
            <a:alphaModFix/>
          </a:blip>
          <a:srcRect b="0" l="0" r="0" t="0"/>
          <a:stretch/>
        </p:blipFill>
        <p:spPr>
          <a:xfrm>
            <a:off x="6652682" y="3988011"/>
            <a:ext cx="1751012" cy="438652"/>
          </a:xfrm>
          <a:prstGeom prst="rect">
            <a:avLst/>
          </a:prstGeom>
          <a:noFill/>
          <a:ln>
            <a:noFill/>
          </a:ln>
        </p:spPr>
      </p:pic>
      <p:pic>
        <p:nvPicPr>
          <p:cNvPr descr="A close up of a logo&#10;&#10;Description generated with very high confidence" id="382" name="Google Shape;382;p50"/>
          <p:cNvPicPr preferRelativeResize="0"/>
          <p:nvPr/>
        </p:nvPicPr>
        <p:blipFill rotWithShape="1">
          <a:blip r:embed="rId20">
            <a:alphaModFix/>
          </a:blip>
          <a:srcRect b="19062" l="10999" r="13405" t="19061"/>
          <a:stretch/>
        </p:blipFill>
        <p:spPr>
          <a:xfrm>
            <a:off x="9961508" y="4903476"/>
            <a:ext cx="1217247" cy="996343"/>
          </a:xfrm>
          <a:prstGeom prst="rect">
            <a:avLst/>
          </a:prstGeom>
          <a:noFill/>
          <a:ln>
            <a:noFill/>
          </a:ln>
        </p:spPr>
      </p:pic>
      <p:pic>
        <p:nvPicPr>
          <p:cNvPr descr="A close up of a logo&#10;&#10;Description generated with very high confidence" id="383" name="Google Shape;383;p50"/>
          <p:cNvPicPr preferRelativeResize="0"/>
          <p:nvPr/>
        </p:nvPicPr>
        <p:blipFill rotWithShape="1">
          <a:blip r:embed="rId21">
            <a:alphaModFix/>
          </a:blip>
          <a:srcRect b="0" l="0" r="0" t="0"/>
          <a:stretch/>
        </p:blipFill>
        <p:spPr>
          <a:xfrm>
            <a:off x="10489017" y="3538200"/>
            <a:ext cx="1296696" cy="12966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0" st="0"/>
                                            </p:txEl>
                                          </p:spTgt>
                                        </p:tgtEl>
                                        <p:attrNameLst>
                                          <p:attrName>style.visibility</p:attrName>
                                        </p:attrNameLst>
                                      </p:cBhvr>
                                      <p:to>
                                        <p:strVal val="visible"/>
                                      </p:to>
                                    </p:set>
                                    <p:animEffect filter="fade" transition="in">
                                      <p:cBhvr>
                                        <p:cTn dur="500"/>
                                        <p:tgtEl>
                                          <p:spTgt spid="3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1" st="1"/>
                                            </p:txEl>
                                          </p:spTgt>
                                        </p:tgtEl>
                                        <p:attrNameLst>
                                          <p:attrName>style.visibility</p:attrName>
                                        </p:attrNameLst>
                                      </p:cBhvr>
                                      <p:to>
                                        <p:strVal val="visible"/>
                                      </p:to>
                                    </p:set>
                                    <p:animEffect filter="fade" transition="in">
                                      <p:cBhvr>
                                        <p:cTn dur="500"/>
                                        <p:tgtEl>
                                          <p:spTgt spid="3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2" st="2"/>
                                            </p:txEl>
                                          </p:spTgt>
                                        </p:tgtEl>
                                        <p:attrNameLst>
                                          <p:attrName>style.visibility</p:attrName>
                                        </p:attrNameLst>
                                      </p:cBhvr>
                                      <p:to>
                                        <p:strVal val="visible"/>
                                      </p:to>
                                    </p:set>
                                    <p:animEffect filter="fade" transition="in">
                                      <p:cBhvr>
                                        <p:cTn dur="500"/>
                                        <p:tgtEl>
                                          <p:spTgt spid="3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3" st="3"/>
                                            </p:txEl>
                                          </p:spTgt>
                                        </p:tgtEl>
                                        <p:attrNameLst>
                                          <p:attrName>style.visibility</p:attrName>
                                        </p:attrNameLst>
                                      </p:cBhvr>
                                      <p:to>
                                        <p:strVal val="visible"/>
                                      </p:to>
                                    </p:set>
                                    <p:animEffect filter="fade" transition="in">
                                      <p:cBhvr>
                                        <p:cTn dur="500"/>
                                        <p:tgtEl>
                                          <p:spTgt spid="37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4" st="4"/>
                                            </p:txEl>
                                          </p:spTgt>
                                        </p:tgtEl>
                                        <p:attrNameLst>
                                          <p:attrName>style.visibility</p:attrName>
                                        </p:attrNameLst>
                                      </p:cBhvr>
                                      <p:to>
                                        <p:strVal val="visible"/>
                                      </p:to>
                                    </p:set>
                                    <p:animEffect filter="fade" transition="in">
                                      <p:cBhvr>
                                        <p:cTn dur="500"/>
                                        <p:tgtEl>
                                          <p:spTgt spid="37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5" st="5"/>
                                            </p:txEl>
                                          </p:spTgt>
                                        </p:tgtEl>
                                        <p:attrNameLst>
                                          <p:attrName>style.visibility</p:attrName>
                                        </p:attrNameLst>
                                      </p:cBhvr>
                                      <p:to>
                                        <p:strVal val="visible"/>
                                      </p:to>
                                    </p:set>
                                    <p:animEffect filter="fade" transition="in">
                                      <p:cBhvr>
                                        <p:cTn dur="500"/>
                                        <p:tgtEl>
                                          <p:spTgt spid="37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6" st="6"/>
                                            </p:txEl>
                                          </p:spTgt>
                                        </p:tgtEl>
                                        <p:attrNameLst>
                                          <p:attrName>style.visibility</p:attrName>
                                        </p:attrNameLst>
                                      </p:cBhvr>
                                      <p:to>
                                        <p:strVal val="visible"/>
                                      </p:to>
                                    </p:set>
                                    <p:animEffect filter="fade" transition="in">
                                      <p:cBhvr>
                                        <p:cTn dur="500"/>
                                        <p:tgtEl>
                                          <p:spTgt spid="37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7" st="7"/>
                                            </p:txEl>
                                          </p:spTgt>
                                        </p:tgtEl>
                                        <p:attrNameLst>
                                          <p:attrName>style.visibility</p:attrName>
                                        </p:attrNameLst>
                                      </p:cBhvr>
                                      <p:to>
                                        <p:strVal val="visible"/>
                                      </p:to>
                                    </p:set>
                                    <p:animEffect filter="fade" transition="in">
                                      <p:cBhvr>
                                        <p:cTn dur="500"/>
                                        <p:tgtEl>
                                          <p:spTgt spid="37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8" st="8"/>
                                            </p:txEl>
                                          </p:spTgt>
                                        </p:tgtEl>
                                        <p:attrNameLst>
                                          <p:attrName>style.visibility</p:attrName>
                                        </p:attrNameLst>
                                      </p:cBhvr>
                                      <p:to>
                                        <p:strVal val="visible"/>
                                      </p:to>
                                    </p:set>
                                    <p:animEffect filter="fade" transition="in">
                                      <p:cBhvr>
                                        <p:cTn dur="500"/>
                                        <p:tgtEl>
                                          <p:spTgt spid="37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9" st="9"/>
                                            </p:txEl>
                                          </p:spTgt>
                                        </p:tgtEl>
                                        <p:attrNameLst>
                                          <p:attrName>style.visibility</p:attrName>
                                        </p:attrNameLst>
                                      </p:cBhvr>
                                      <p:to>
                                        <p:strVal val="visible"/>
                                      </p:to>
                                    </p:set>
                                    <p:animEffect filter="fade" transition="in">
                                      <p:cBhvr>
                                        <p:cTn dur="500"/>
                                        <p:tgtEl>
                                          <p:spTgt spid="37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xEl>
                                              <p:pRg end="10" st="10"/>
                                            </p:txEl>
                                          </p:spTgt>
                                        </p:tgtEl>
                                        <p:attrNameLst>
                                          <p:attrName>style.visibility</p:attrName>
                                        </p:attrNameLst>
                                      </p:cBhvr>
                                      <p:to>
                                        <p:strVal val="visible"/>
                                      </p:to>
                                    </p:set>
                                    <p:animEffect filter="fade" transition="in">
                                      <p:cBhvr>
                                        <p:cTn dur="500"/>
                                        <p:tgtEl>
                                          <p:spTgt spid="374">
                                            <p:txEl>
                                              <p:pRg end="10" st="1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51"/>
          <p:cNvSpPr txBox="1"/>
          <p:nvPr>
            <p:ph type="title"/>
          </p:nvPr>
        </p:nvSpPr>
        <p:spPr>
          <a:xfrm>
            <a:off x="685622" y="1203297"/>
            <a:ext cx="10817581" cy="2352172"/>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WRAP UP</a:t>
            </a:r>
            <a:endParaRPr/>
          </a:p>
        </p:txBody>
      </p:sp>
      <p:sp>
        <p:nvSpPr>
          <p:cNvPr id="389" name="Google Shape;389;p51"/>
          <p:cNvSpPr txBox="1"/>
          <p:nvPr>
            <p:ph idx="1" type="body"/>
          </p:nvPr>
        </p:nvSpPr>
        <p:spPr>
          <a:xfrm>
            <a:off x="1024200" y="3641726"/>
            <a:ext cx="10487468" cy="955675"/>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888888"/>
              </a:buClr>
              <a:buSzPts val="2199"/>
              <a:buFont typeface="Arial"/>
              <a:buNone/>
            </a:pPr>
            <a:r>
              <a:t/>
            </a:r>
            <a:endParaRPr b="0" i="0" sz="2199" u="none" cap="none" strike="noStrike">
              <a:solidFill>
                <a:srgbClr val="888888"/>
              </a:solidFill>
              <a:latin typeface="Source Sans Pro"/>
              <a:ea typeface="Source Sans Pro"/>
              <a:cs typeface="Source Sans Pro"/>
              <a:sym typeface="Source Sans Pro"/>
            </a:endParaRPr>
          </a:p>
        </p:txBody>
      </p:sp>
      <p:sp>
        <p:nvSpPr>
          <p:cNvPr id="390" name="Google Shape;390;p51"/>
          <p:cNvSpPr txBox="1"/>
          <p:nvPr>
            <p:ph idx="11" type="ftr"/>
          </p:nvPr>
        </p:nvSpPr>
        <p:spPr>
          <a:xfrm>
            <a:off x="4513532" y="6408756"/>
            <a:ext cx="6989671" cy="3640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52"/>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IT’S ALL ABOUT THE PEOPLE</a:t>
            </a:r>
            <a:endParaRPr/>
          </a:p>
        </p:txBody>
      </p:sp>
      <p:sp>
        <p:nvSpPr>
          <p:cNvPr id="396" name="Google Shape;396;p52"/>
          <p:cNvSpPr txBox="1"/>
          <p:nvPr>
            <p:ph idx="1" type="body"/>
          </p:nvPr>
        </p:nvSpPr>
        <p:spPr>
          <a:xfrm>
            <a:off x="685621" y="2194560"/>
            <a:ext cx="5332611"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Creativity + Innovation → Software</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Software is built </a:t>
            </a:r>
            <a:r>
              <a:rPr b="1" i="0" lang="en-US" sz="2199" u="none" cap="none" strike="noStrike">
                <a:solidFill>
                  <a:schemeClr val="dk1"/>
                </a:solidFill>
                <a:latin typeface="Source Sans Pro"/>
                <a:ea typeface="Source Sans Pro"/>
                <a:cs typeface="Source Sans Pro"/>
                <a:sym typeface="Source Sans Pro"/>
              </a:rPr>
              <a:t>BY</a:t>
            </a:r>
            <a:r>
              <a:rPr b="0" i="0" lang="en-US" sz="2199" u="none" cap="none" strike="noStrike">
                <a:solidFill>
                  <a:schemeClr val="dk1"/>
                </a:solidFill>
                <a:latin typeface="Source Sans Pro"/>
                <a:ea typeface="Source Sans Pro"/>
                <a:cs typeface="Source Sans Pro"/>
                <a:sym typeface="Source Sans Pro"/>
              </a:rPr>
              <a:t> people and </a:t>
            </a:r>
            <a:r>
              <a:rPr b="1" i="0" lang="en-US" sz="2199" u="none" cap="none" strike="noStrike">
                <a:solidFill>
                  <a:schemeClr val="dk1"/>
                </a:solidFill>
                <a:latin typeface="Source Sans Pro"/>
                <a:ea typeface="Source Sans Pro"/>
                <a:cs typeface="Source Sans Pro"/>
                <a:sym typeface="Source Sans Pro"/>
              </a:rPr>
              <a:t>FOR</a:t>
            </a:r>
            <a:r>
              <a:rPr b="0" i="0" lang="en-US" sz="2199" u="none" cap="none" strike="noStrike">
                <a:solidFill>
                  <a:schemeClr val="dk1"/>
                </a:solidFill>
                <a:latin typeface="Source Sans Pro"/>
                <a:ea typeface="Source Sans Pro"/>
                <a:cs typeface="Source Sans Pro"/>
                <a:sym typeface="Source Sans Pro"/>
              </a:rPr>
              <a:t> people</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Critically important we have the people building the software represent the people who will be using our software</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Diverse team members is the best way to have broad perspectives for creative problem solving and increased innovation</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Quality software isn’t just about a low bug count, it’s about building the right product</a:t>
            </a:r>
            <a:endParaRPr/>
          </a:p>
        </p:txBody>
      </p:sp>
      <p:pic>
        <p:nvPicPr>
          <p:cNvPr descr="A group of people posing for the camera&#10;&#10;Description generated with very high confidence" id="397" name="Google Shape;397;p52"/>
          <p:cNvPicPr preferRelativeResize="0"/>
          <p:nvPr>
            <p:ph idx="2" type="body"/>
          </p:nvPr>
        </p:nvPicPr>
        <p:blipFill rotWithShape="1">
          <a:blip r:embed="rId3">
            <a:alphaModFix/>
          </a:blip>
          <a:srcRect b="0" l="0" r="0" t="0"/>
          <a:stretch/>
        </p:blipFill>
        <p:spPr>
          <a:xfrm>
            <a:off x="6824662" y="2193925"/>
            <a:ext cx="4024313" cy="4024313"/>
          </a:xfrm>
          <a:prstGeom prst="rect">
            <a:avLst/>
          </a:prstGeom>
          <a:noFill/>
          <a:ln cap="flat" cmpd="sng" w="38100">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
        <p:nvSpPr>
          <p:cNvPr id="398" name="Google Shape;398;p52"/>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animEffect filter="fade" transition="in">
                                      <p:cBhvr>
                                        <p:cTn dur="500"/>
                                        <p:tgtEl>
                                          <p:spTgt spid="3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1" st="1"/>
                                            </p:txEl>
                                          </p:spTgt>
                                        </p:tgtEl>
                                        <p:attrNameLst>
                                          <p:attrName>style.visibility</p:attrName>
                                        </p:attrNameLst>
                                      </p:cBhvr>
                                      <p:to>
                                        <p:strVal val="visible"/>
                                      </p:to>
                                    </p:set>
                                    <p:animEffect filter="fade" transition="in">
                                      <p:cBhvr>
                                        <p:cTn dur="500"/>
                                        <p:tgtEl>
                                          <p:spTgt spid="3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2" st="2"/>
                                            </p:txEl>
                                          </p:spTgt>
                                        </p:tgtEl>
                                        <p:attrNameLst>
                                          <p:attrName>style.visibility</p:attrName>
                                        </p:attrNameLst>
                                      </p:cBhvr>
                                      <p:to>
                                        <p:strVal val="visible"/>
                                      </p:to>
                                    </p:set>
                                    <p:animEffect filter="fade" transition="in">
                                      <p:cBhvr>
                                        <p:cTn dur="500"/>
                                        <p:tgtEl>
                                          <p:spTgt spid="3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3" st="3"/>
                                            </p:txEl>
                                          </p:spTgt>
                                        </p:tgtEl>
                                        <p:attrNameLst>
                                          <p:attrName>style.visibility</p:attrName>
                                        </p:attrNameLst>
                                      </p:cBhvr>
                                      <p:to>
                                        <p:strVal val="visible"/>
                                      </p:to>
                                    </p:set>
                                    <p:animEffect filter="fade" transition="in">
                                      <p:cBhvr>
                                        <p:cTn dur="500"/>
                                        <p:tgtEl>
                                          <p:spTgt spid="3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4" st="4"/>
                                            </p:txEl>
                                          </p:spTgt>
                                        </p:tgtEl>
                                        <p:attrNameLst>
                                          <p:attrName>style.visibility</p:attrName>
                                        </p:attrNameLst>
                                      </p:cBhvr>
                                      <p:to>
                                        <p:strVal val="visible"/>
                                      </p:to>
                                    </p:set>
                                    <p:animEffect filter="fade" transition="in">
                                      <p:cBhvr>
                                        <p:cTn dur="500"/>
                                        <p:tgtEl>
                                          <p:spTgt spid="39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53"/>
          <p:cNvSpPr txBox="1"/>
          <p:nvPr>
            <p:ph type="title"/>
          </p:nvPr>
        </p:nvSpPr>
        <p:spPr>
          <a:xfrm>
            <a:off x="1446212" y="1387503"/>
            <a:ext cx="10056992" cy="66989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NEXT STEPS</a:t>
            </a:r>
            <a:endParaRPr/>
          </a:p>
        </p:txBody>
      </p:sp>
      <p:pic>
        <p:nvPicPr>
          <p:cNvPr descr="A person holding a cat&#10;&#10;Description generated with very high confidence" id="404" name="Google Shape;404;p53"/>
          <p:cNvPicPr preferRelativeResize="0"/>
          <p:nvPr>
            <p:ph idx="1" type="body"/>
          </p:nvPr>
        </p:nvPicPr>
        <p:blipFill rotWithShape="1">
          <a:blip r:embed="rId3">
            <a:alphaModFix/>
          </a:blip>
          <a:srcRect b="0" l="0" r="0" t="0"/>
          <a:stretch/>
        </p:blipFill>
        <p:spPr>
          <a:xfrm>
            <a:off x="1065212" y="2193925"/>
            <a:ext cx="2685314" cy="4024313"/>
          </a:xfrm>
          <a:prstGeom prst="rect">
            <a:avLst/>
          </a:prstGeom>
          <a:noFill/>
          <a:ln cap="flat" cmpd="sng" w="38100">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
        <p:nvSpPr>
          <p:cNvPr id="405" name="Google Shape;405;p53"/>
          <p:cNvSpPr txBox="1"/>
          <p:nvPr>
            <p:ph idx="2" type="body"/>
          </p:nvPr>
        </p:nvSpPr>
        <p:spPr>
          <a:xfrm>
            <a:off x="4265613" y="2194560"/>
            <a:ext cx="7237592"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80000"/>
              </a:lnSpc>
              <a:spcBef>
                <a:spcPts val="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Simple steps:</a:t>
            </a:r>
            <a:endParaRPr/>
          </a:p>
          <a:p>
            <a:pPr indent="-228531" lvl="1" marL="685594" marR="0" rtl="0" algn="l">
              <a:lnSpc>
                <a:spcPct val="8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Use inclusive language</a:t>
            </a:r>
            <a:endParaRPr/>
          </a:p>
          <a:p>
            <a:pPr indent="-228531" lvl="1" marL="685594" marR="0" rtl="0" algn="l">
              <a:lnSpc>
                <a:spcPct val="8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Be mindful of unconscious bias</a:t>
            </a:r>
            <a:endParaRPr/>
          </a:p>
          <a:p>
            <a:pPr indent="-228531" lvl="0" marL="228531" marR="0" rtl="0" algn="l">
              <a:lnSpc>
                <a:spcPct val="8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Bigger steps:</a:t>
            </a:r>
            <a:endParaRPr/>
          </a:p>
          <a:p>
            <a:pPr indent="-228531" lvl="1" marL="685594" marR="0" rtl="0" algn="l">
              <a:lnSpc>
                <a:spcPct val="8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Foster an inclusive environment</a:t>
            </a:r>
            <a:endParaRPr/>
          </a:p>
          <a:p>
            <a:pPr indent="-228531" lvl="1" marL="685594" marR="0" rtl="0" algn="l">
              <a:lnSpc>
                <a:spcPct val="8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Have strong work policies</a:t>
            </a:r>
            <a:endParaRPr/>
          </a:p>
          <a:p>
            <a:pPr indent="-228531" lvl="1" marL="685594" marR="0" rtl="0" algn="l">
              <a:lnSpc>
                <a:spcPct val="8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Safe reporting methods</a:t>
            </a:r>
            <a:endParaRPr/>
          </a:p>
          <a:p>
            <a:pPr indent="-228531" lvl="1" marL="685594" marR="0" rtl="0" algn="l">
              <a:lnSpc>
                <a:spcPct val="80000"/>
              </a:lnSpc>
              <a:spcBef>
                <a:spcPts val="500"/>
              </a:spcBef>
              <a:spcAft>
                <a:spcPts val="0"/>
              </a:spcAft>
              <a:buClr>
                <a:schemeClr val="dk1"/>
              </a:buClr>
              <a:buSzPts val="1999"/>
              <a:buFont typeface="Arial"/>
              <a:buChar char="•"/>
            </a:pPr>
            <a:r>
              <a:rPr b="0" i="0" lang="en-US" sz="1999" u="none" cap="none" strike="noStrike">
                <a:solidFill>
                  <a:schemeClr val="dk1"/>
                </a:solidFill>
                <a:latin typeface="Source Sans Pro"/>
                <a:ea typeface="Source Sans Pro"/>
                <a:cs typeface="Source Sans Pro"/>
                <a:sym typeface="Source Sans Pro"/>
              </a:rPr>
              <a:t>Empathetic leadership</a:t>
            </a:r>
            <a:endParaRPr/>
          </a:p>
          <a:p>
            <a:pPr indent="-228531" lvl="0" marL="228531" marR="0" rtl="0" algn="l">
              <a:lnSpc>
                <a:spcPct val="8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All these efforts lead to a stronger, more innovative team which will ultimately produce better software and better bottom-lines</a:t>
            </a:r>
            <a:endParaRPr/>
          </a:p>
          <a:p>
            <a:pPr indent="-228531" lvl="0" marL="228531" marR="0" rtl="0" algn="l">
              <a:lnSpc>
                <a:spcPct val="8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Help create a space where diverse individuals want to be</a:t>
            </a:r>
            <a:endParaRPr/>
          </a:p>
          <a:p>
            <a:pPr indent="-88894" lvl="0" marL="228531" marR="0" rtl="0" algn="l">
              <a:lnSpc>
                <a:spcPct val="80000"/>
              </a:lnSpc>
              <a:spcBef>
                <a:spcPts val="1000"/>
              </a:spcBef>
              <a:spcAft>
                <a:spcPts val="0"/>
              </a:spcAft>
              <a:buClr>
                <a:schemeClr val="dk1"/>
              </a:buClr>
              <a:buSzPts val="2199"/>
              <a:buFont typeface="Arial"/>
              <a:buNone/>
            </a:pPr>
            <a:r>
              <a:t/>
            </a:r>
            <a:endParaRPr b="0" i="0" sz="2199" u="none" cap="none" strike="noStrike">
              <a:solidFill>
                <a:schemeClr val="dk1"/>
              </a:solidFill>
              <a:latin typeface="Source Sans Pro"/>
              <a:ea typeface="Source Sans Pro"/>
              <a:cs typeface="Source Sans Pro"/>
              <a:sym typeface="Source Sans Pro"/>
            </a:endParaRPr>
          </a:p>
        </p:txBody>
      </p:sp>
      <p:sp>
        <p:nvSpPr>
          <p:cNvPr id="406" name="Google Shape;406;p53"/>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0" st="0"/>
                                            </p:txEl>
                                          </p:spTgt>
                                        </p:tgtEl>
                                        <p:attrNameLst>
                                          <p:attrName>style.visibility</p:attrName>
                                        </p:attrNameLst>
                                      </p:cBhvr>
                                      <p:to>
                                        <p:strVal val="visible"/>
                                      </p:to>
                                    </p:set>
                                    <p:animEffect filter="fade" transition="in">
                                      <p:cBhvr>
                                        <p:cTn dur="500"/>
                                        <p:tgtEl>
                                          <p:spTgt spid="4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1" st="1"/>
                                            </p:txEl>
                                          </p:spTgt>
                                        </p:tgtEl>
                                        <p:attrNameLst>
                                          <p:attrName>style.visibility</p:attrName>
                                        </p:attrNameLst>
                                      </p:cBhvr>
                                      <p:to>
                                        <p:strVal val="visible"/>
                                      </p:to>
                                    </p:set>
                                    <p:animEffect filter="fade" transition="in">
                                      <p:cBhvr>
                                        <p:cTn dur="500"/>
                                        <p:tgtEl>
                                          <p:spTgt spid="4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2" st="2"/>
                                            </p:txEl>
                                          </p:spTgt>
                                        </p:tgtEl>
                                        <p:attrNameLst>
                                          <p:attrName>style.visibility</p:attrName>
                                        </p:attrNameLst>
                                      </p:cBhvr>
                                      <p:to>
                                        <p:strVal val="visible"/>
                                      </p:to>
                                    </p:set>
                                    <p:animEffect filter="fade" transition="in">
                                      <p:cBhvr>
                                        <p:cTn dur="500"/>
                                        <p:tgtEl>
                                          <p:spTgt spid="4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3" st="3"/>
                                            </p:txEl>
                                          </p:spTgt>
                                        </p:tgtEl>
                                        <p:attrNameLst>
                                          <p:attrName>style.visibility</p:attrName>
                                        </p:attrNameLst>
                                      </p:cBhvr>
                                      <p:to>
                                        <p:strVal val="visible"/>
                                      </p:to>
                                    </p:set>
                                    <p:animEffect filter="fade" transition="in">
                                      <p:cBhvr>
                                        <p:cTn dur="500"/>
                                        <p:tgtEl>
                                          <p:spTgt spid="4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4" st="4"/>
                                            </p:txEl>
                                          </p:spTgt>
                                        </p:tgtEl>
                                        <p:attrNameLst>
                                          <p:attrName>style.visibility</p:attrName>
                                        </p:attrNameLst>
                                      </p:cBhvr>
                                      <p:to>
                                        <p:strVal val="visible"/>
                                      </p:to>
                                    </p:set>
                                    <p:animEffect filter="fade" transition="in">
                                      <p:cBhvr>
                                        <p:cTn dur="500"/>
                                        <p:tgtEl>
                                          <p:spTgt spid="40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5" st="5"/>
                                            </p:txEl>
                                          </p:spTgt>
                                        </p:tgtEl>
                                        <p:attrNameLst>
                                          <p:attrName>style.visibility</p:attrName>
                                        </p:attrNameLst>
                                      </p:cBhvr>
                                      <p:to>
                                        <p:strVal val="visible"/>
                                      </p:to>
                                    </p:set>
                                    <p:animEffect filter="fade" transition="in">
                                      <p:cBhvr>
                                        <p:cTn dur="500"/>
                                        <p:tgtEl>
                                          <p:spTgt spid="40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6" st="6"/>
                                            </p:txEl>
                                          </p:spTgt>
                                        </p:tgtEl>
                                        <p:attrNameLst>
                                          <p:attrName>style.visibility</p:attrName>
                                        </p:attrNameLst>
                                      </p:cBhvr>
                                      <p:to>
                                        <p:strVal val="visible"/>
                                      </p:to>
                                    </p:set>
                                    <p:animEffect filter="fade" transition="in">
                                      <p:cBhvr>
                                        <p:cTn dur="500"/>
                                        <p:tgtEl>
                                          <p:spTgt spid="40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7" st="7"/>
                                            </p:txEl>
                                          </p:spTgt>
                                        </p:tgtEl>
                                        <p:attrNameLst>
                                          <p:attrName>style.visibility</p:attrName>
                                        </p:attrNameLst>
                                      </p:cBhvr>
                                      <p:to>
                                        <p:strVal val="visible"/>
                                      </p:to>
                                    </p:set>
                                    <p:animEffect filter="fade" transition="in">
                                      <p:cBhvr>
                                        <p:cTn dur="500"/>
                                        <p:tgtEl>
                                          <p:spTgt spid="40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8" st="8"/>
                                            </p:txEl>
                                          </p:spTgt>
                                        </p:tgtEl>
                                        <p:attrNameLst>
                                          <p:attrName>style.visibility</p:attrName>
                                        </p:attrNameLst>
                                      </p:cBhvr>
                                      <p:to>
                                        <p:strVal val="visible"/>
                                      </p:to>
                                    </p:set>
                                    <p:animEffect filter="fade" transition="in">
                                      <p:cBhvr>
                                        <p:cTn dur="500"/>
                                        <p:tgtEl>
                                          <p:spTgt spid="40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9" st="9"/>
                                            </p:txEl>
                                          </p:spTgt>
                                        </p:tgtEl>
                                        <p:attrNameLst>
                                          <p:attrName>style.visibility</p:attrName>
                                        </p:attrNameLst>
                                      </p:cBhvr>
                                      <p:to>
                                        <p:strVal val="visible"/>
                                      </p:to>
                                    </p:set>
                                    <p:animEffect filter="fade" transition="in">
                                      <p:cBhvr>
                                        <p:cTn dur="500"/>
                                        <p:tgtEl>
                                          <p:spTgt spid="405">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10" st="10"/>
                                            </p:txEl>
                                          </p:spTgt>
                                        </p:tgtEl>
                                        <p:attrNameLst>
                                          <p:attrName>style.visibility</p:attrName>
                                        </p:attrNameLst>
                                      </p:cBhvr>
                                      <p:to>
                                        <p:strVal val="visible"/>
                                      </p:to>
                                    </p:set>
                                    <p:animEffect filter="fade" transition="in">
                                      <p:cBhvr>
                                        <p:cTn dur="500"/>
                                        <p:tgtEl>
                                          <p:spTgt spid="405">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10" name="Shape 410"/>
        <p:cNvGrpSpPr/>
        <p:nvPr/>
      </p:nvGrpSpPr>
      <p:grpSpPr>
        <a:xfrm>
          <a:off x="0" y="0"/>
          <a:ext cx="0" cy="0"/>
          <a:chOff x="0" y="0"/>
          <a:chExt cx="0" cy="0"/>
        </a:xfrm>
      </p:grpSpPr>
      <p:sp>
        <p:nvSpPr>
          <p:cNvPr id="411" name="Google Shape;411;p54"/>
          <p:cNvSpPr/>
          <p:nvPr/>
        </p:nvSpPr>
        <p:spPr>
          <a:xfrm>
            <a:off x="0" y="0"/>
            <a:ext cx="1218882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pic>
        <p:nvPicPr>
          <p:cNvPr descr="A black and red text&#10;&#10;Description generated with high confidence" id="412" name="Google Shape;412;p54"/>
          <p:cNvPicPr preferRelativeResize="0"/>
          <p:nvPr/>
        </p:nvPicPr>
        <p:blipFill rotWithShape="1">
          <a:blip r:embed="rId3">
            <a:alphaModFix/>
          </a:blip>
          <a:srcRect b="0" l="0" r="0" t="0"/>
          <a:stretch/>
        </p:blipFill>
        <p:spPr>
          <a:xfrm>
            <a:off x="0" y="0"/>
            <a:ext cx="12188825" cy="1441450"/>
          </a:xfrm>
          <a:prstGeom prst="rect">
            <a:avLst/>
          </a:prstGeom>
          <a:noFill/>
          <a:ln>
            <a:noFill/>
          </a:ln>
        </p:spPr>
      </p:pic>
      <p:sp>
        <p:nvSpPr>
          <p:cNvPr id="413" name="Google Shape;413;p54"/>
          <p:cNvSpPr txBox="1"/>
          <p:nvPr>
            <p:ph type="title"/>
          </p:nvPr>
        </p:nvSpPr>
        <p:spPr>
          <a:xfrm>
            <a:off x="685620" y="1371600"/>
            <a:ext cx="5302914" cy="6858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Source Sans Pro"/>
              <a:buNone/>
            </a:pPr>
            <a:r>
              <a:rPr b="0" i="0" lang="en-US" sz="3200" u="none" cap="none" strike="noStrike">
                <a:solidFill>
                  <a:schemeClr val="dk1"/>
                </a:solidFill>
                <a:latin typeface="Source Sans Pro"/>
                <a:ea typeface="Source Sans Pro"/>
                <a:cs typeface="Source Sans Pro"/>
                <a:sym typeface="Source Sans Pro"/>
              </a:rPr>
              <a:t>HELPFUL BOOKS</a:t>
            </a:r>
            <a:endParaRPr/>
          </a:p>
        </p:txBody>
      </p:sp>
      <p:sp>
        <p:nvSpPr>
          <p:cNvPr id="414" name="Google Shape;414;p54"/>
          <p:cNvSpPr txBox="1"/>
          <p:nvPr>
            <p:ph idx="1" type="body"/>
          </p:nvPr>
        </p:nvSpPr>
        <p:spPr>
          <a:xfrm>
            <a:off x="685621" y="2194560"/>
            <a:ext cx="5302914" cy="3979997"/>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400"/>
              <a:buFont typeface="Arial"/>
              <a:buChar char="•"/>
            </a:pPr>
            <a:r>
              <a:rPr b="0" i="0" lang="en-US" sz="2400" u="sng" cap="none" strike="noStrike">
                <a:solidFill>
                  <a:schemeClr val="hlink"/>
                </a:solidFill>
                <a:latin typeface="Arial"/>
                <a:ea typeface="Arial"/>
                <a:cs typeface="Arial"/>
                <a:sym typeface="Arial"/>
                <a:hlinkClick r:id="rId4"/>
              </a:rPr>
              <a:t>Inclusion: Diversity, The New Workplace &amp; The Will To Change by Jennifer Brown</a:t>
            </a:r>
            <a:r>
              <a:rPr b="0" i="0" lang="en-US" sz="2400" u="none" cap="none" strike="noStrike">
                <a:solidFill>
                  <a:schemeClr val="dk1"/>
                </a:solidFill>
                <a:latin typeface="Arial"/>
                <a:ea typeface="Arial"/>
                <a:cs typeface="Arial"/>
                <a:sym typeface="Arial"/>
              </a:rPr>
              <a:t> </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228531" lvl="0" marL="228531" marR="0" rtl="0" algn="l">
              <a:lnSpc>
                <a:spcPct val="90000"/>
              </a:lnSpc>
              <a:spcBef>
                <a:spcPts val="1000"/>
              </a:spcBef>
              <a:spcAft>
                <a:spcPts val="0"/>
              </a:spcAft>
              <a:buClr>
                <a:schemeClr val="dk1"/>
              </a:buClr>
              <a:buSzPts val="2400"/>
              <a:buFont typeface="Arial"/>
              <a:buChar char="•"/>
            </a:pPr>
            <a:r>
              <a:rPr b="0" i="0" lang="en-US" sz="2400" u="sng" cap="none" strike="noStrike">
                <a:solidFill>
                  <a:schemeClr val="hlink"/>
                </a:solidFill>
                <a:latin typeface="Source Sans Pro"/>
                <a:ea typeface="Source Sans Pro"/>
                <a:cs typeface="Source Sans Pro"/>
                <a:sym typeface="Source Sans Pro"/>
                <a:hlinkClick r:id="rId5"/>
              </a:rPr>
              <a:t>The New Alpha: Join the Rising Movement of Influencers and Changemakers Who are Redefining Leadership by Danielle Harlan</a:t>
            </a:r>
            <a:endParaRPr b="0" i="0" sz="2400" u="none" cap="none" strike="noStrike">
              <a:solidFill>
                <a:schemeClr val="dk1"/>
              </a:solidFill>
              <a:latin typeface="Source Sans Pro"/>
              <a:ea typeface="Source Sans Pro"/>
              <a:cs typeface="Source Sans Pro"/>
              <a:sym typeface="Source Sans Pro"/>
            </a:endParaRPr>
          </a:p>
          <a:p>
            <a:pPr indent="-76131" lvl="0" marL="228531" marR="0" rtl="0" algn="l">
              <a:lnSpc>
                <a:spcPct val="90000"/>
              </a:lnSpc>
              <a:spcBef>
                <a:spcPts val="1000"/>
              </a:spcBef>
              <a:spcAft>
                <a:spcPts val="0"/>
              </a:spcAft>
              <a:buClr>
                <a:schemeClr val="dk1"/>
              </a:buClr>
              <a:buSzPts val="2400"/>
              <a:buFont typeface="Arial"/>
              <a:buNone/>
            </a:pPr>
            <a:r>
              <a:t/>
            </a:r>
            <a:endParaRPr b="0" i="0" sz="2400" u="none" cap="none" strike="noStrike">
              <a:solidFill>
                <a:schemeClr val="dk1"/>
              </a:solidFill>
              <a:latin typeface="Source Sans Pro"/>
              <a:ea typeface="Source Sans Pro"/>
              <a:cs typeface="Source Sans Pro"/>
              <a:sym typeface="Source Sans Pro"/>
            </a:endParaRPr>
          </a:p>
        </p:txBody>
      </p:sp>
      <p:sp>
        <p:nvSpPr>
          <p:cNvPr id="415" name="Google Shape;415;p54"/>
          <p:cNvSpPr/>
          <p:nvPr/>
        </p:nvSpPr>
        <p:spPr>
          <a:xfrm>
            <a:off x="6629881" y="488844"/>
            <a:ext cx="2687041" cy="3506830"/>
          </a:xfrm>
          <a:prstGeom prst="rect">
            <a:avLst/>
          </a:prstGeom>
          <a:solidFill>
            <a:srgbClr val="FFFFFF"/>
          </a:solid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pic>
        <p:nvPicPr>
          <p:cNvPr descr="A screenshot of a cell phone&#10;&#10;Description generated with high confidence" id="416" name="Google Shape;416;p54"/>
          <p:cNvPicPr preferRelativeResize="0"/>
          <p:nvPr/>
        </p:nvPicPr>
        <p:blipFill rotWithShape="1">
          <a:blip r:embed="rId6">
            <a:alphaModFix/>
          </a:blip>
          <a:srcRect b="0" l="0" r="0" t="0"/>
          <a:stretch/>
        </p:blipFill>
        <p:spPr>
          <a:xfrm>
            <a:off x="6909811" y="633592"/>
            <a:ext cx="2147037" cy="3217333"/>
          </a:xfrm>
          <a:prstGeom prst="rect">
            <a:avLst/>
          </a:prstGeom>
          <a:noFill/>
          <a:ln>
            <a:noFill/>
          </a:ln>
        </p:spPr>
      </p:pic>
      <p:sp>
        <p:nvSpPr>
          <p:cNvPr id="417" name="Google Shape;417;p54"/>
          <p:cNvSpPr/>
          <p:nvPr/>
        </p:nvSpPr>
        <p:spPr>
          <a:xfrm>
            <a:off x="9505364" y="916605"/>
            <a:ext cx="1997839" cy="2230427"/>
          </a:xfrm>
          <a:prstGeom prst="round1Rect">
            <a:avLst>
              <a:gd fmla="val 11295"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418" name="Google Shape;418;p54"/>
          <p:cNvSpPr/>
          <p:nvPr/>
        </p:nvSpPr>
        <p:spPr>
          <a:xfrm rot="10800000">
            <a:off x="6964672" y="4164747"/>
            <a:ext cx="2346898" cy="1755606"/>
          </a:xfrm>
          <a:prstGeom prst="round1Rect">
            <a:avLst>
              <a:gd fmla="val 11295"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419" name="Google Shape;419;p54"/>
          <p:cNvSpPr/>
          <p:nvPr/>
        </p:nvSpPr>
        <p:spPr>
          <a:xfrm>
            <a:off x="9484098" y="3301139"/>
            <a:ext cx="2220222" cy="3027524"/>
          </a:xfrm>
          <a:prstGeom prst="rect">
            <a:avLst/>
          </a:prstGeom>
          <a:solidFill>
            <a:srgbClr val="FFFFFF"/>
          </a:solid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pic>
        <p:nvPicPr>
          <p:cNvPr id="420" name="Google Shape;420;p54"/>
          <p:cNvPicPr preferRelativeResize="0"/>
          <p:nvPr/>
        </p:nvPicPr>
        <p:blipFill rotWithShape="1">
          <a:blip r:embed="rId7">
            <a:alphaModFix/>
          </a:blip>
          <a:srcRect b="0" l="0" r="0" t="0"/>
          <a:stretch/>
        </p:blipFill>
        <p:spPr>
          <a:xfrm>
            <a:off x="9686254" y="3475333"/>
            <a:ext cx="1804210" cy="2695511"/>
          </a:xfrm>
          <a:prstGeom prst="rect">
            <a:avLst/>
          </a:prstGeom>
          <a:noFill/>
          <a:ln>
            <a:noFill/>
          </a:ln>
        </p:spPr>
      </p:pic>
      <p:sp>
        <p:nvSpPr>
          <p:cNvPr id="421" name="Google Shape;421;p54"/>
          <p:cNvSpPr txBox="1"/>
          <p:nvPr>
            <p:ph idx="11" type="ftr"/>
          </p:nvPr>
        </p:nvSpPr>
        <p:spPr>
          <a:xfrm>
            <a:off x="685621" y="6355845"/>
            <a:ext cx="777037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animEffect filter="fade" transition="in">
                                      <p:cBhvr>
                                        <p:cTn dur="500"/>
                                        <p:tgtEl>
                                          <p:spTgt spid="4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1" st="1"/>
                                            </p:txEl>
                                          </p:spTgt>
                                        </p:tgtEl>
                                        <p:attrNameLst>
                                          <p:attrName>style.visibility</p:attrName>
                                        </p:attrNameLst>
                                      </p:cBhvr>
                                      <p:to>
                                        <p:strVal val="visible"/>
                                      </p:to>
                                    </p:set>
                                    <p:animEffect filter="fade" transition="in">
                                      <p:cBhvr>
                                        <p:cTn dur="500"/>
                                        <p:tgtEl>
                                          <p:spTgt spid="4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2" st="2"/>
                                            </p:txEl>
                                          </p:spTgt>
                                        </p:tgtEl>
                                        <p:attrNameLst>
                                          <p:attrName>style.visibility</p:attrName>
                                        </p:attrNameLst>
                                      </p:cBhvr>
                                      <p:to>
                                        <p:strVal val="visible"/>
                                      </p:to>
                                    </p:set>
                                    <p:animEffect filter="fade" transition="in">
                                      <p:cBhvr>
                                        <p:cTn dur="500"/>
                                        <p:tgtEl>
                                          <p:spTgt spid="414">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5"/>
          <p:cNvSpPr txBox="1"/>
          <p:nvPr>
            <p:ph type="title"/>
          </p:nvPr>
        </p:nvSpPr>
        <p:spPr>
          <a:xfrm>
            <a:off x="1370012" y="1371600"/>
            <a:ext cx="10133192" cy="685801"/>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HELPFUL RESOURCES</a:t>
            </a:r>
            <a:endParaRPr/>
          </a:p>
        </p:txBody>
      </p:sp>
      <p:sp>
        <p:nvSpPr>
          <p:cNvPr id="427" name="Google Shape;427;p55"/>
          <p:cNvSpPr txBox="1"/>
          <p:nvPr>
            <p:ph idx="1" type="body"/>
          </p:nvPr>
        </p:nvSpPr>
        <p:spPr>
          <a:xfrm>
            <a:off x="685622" y="2194561"/>
            <a:ext cx="10817582"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70000"/>
              </a:lnSpc>
              <a:spcBef>
                <a:spcPts val="0"/>
              </a:spcBef>
              <a:spcAft>
                <a:spcPts val="0"/>
              </a:spcAft>
              <a:buClr>
                <a:schemeClr val="dk1"/>
              </a:buClr>
              <a:buSzPts val="2040"/>
              <a:buFont typeface="Arial"/>
              <a:buChar char="•"/>
            </a:pPr>
            <a:r>
              <a:rPr b="0" i="0" lang="en-US" sz="2040" u="none" cap="none" strike="noStrike">
                <a:solidFill>
                  <a:schemeClr val="dk1"/>
                </a:solidFill>
                <a:latin typeface="Source Sans Pro"/>
                <a:ea typeface="Source Sans Pro"/>
                <a:cs typeface="Source Sans Pro"/>
                <a:sym typeface="Source Sans Pro"/>
              </a:rPr>
              <a:t>“The 3 Research-Backed Benefits of Diversity That Guide Our Team Growth.”</a:t>
            </a:r>
            <a:br>
              <a:rPr b="0" i="0" lang="en-US" sz="2040" u="none" cap="none" strike="noStrike">
                <a:solidFill>
                  <a:schemeClr val="dk1"/>
                </a:solidFill>
                <a:latin typeface="Source Sans Pro"/>
                <a:ea typeface="Source Sans Pro"/>
                <a:cs typeface="Source Sans Pro"/>
                <a:sym typeface="Source Sans Pro"/>
              </a:rPr>
            </a:br>
            <a:r>
              <a:rPr b="0" i="0" lang="en-US" sz="2040" u="sng" cap="none" strike="noStrike">
                <a:solidFill>
                  <a:schemeClr val="hlink"/>
                </a:solidFill>
                <a:latin typeface="Source Sans Pro"/>
                <a:ea typeface="Source Sans Pro"/>
                <a:cs typeface="Source Sans Pro"/>
                <a:sym typeface="Source Sans Pro"/>
                <a:hlinkClick r:id="rId3"/>
              </a:rPr>
              <a:t>https://open.buffer.com/diversity-benefits/</a:t>
            </a:r>
            <a:r>
              <a:rPr b="0" i="0" lang="en-US" sz="2040" u="none" cap="none" strike="noStrike">
                <a:solidFill>
                  <a:schemeClr val="dk1"/>
                </a:solidFill>
                <a:latin typeface="Source Sans Pro"/>
                <a:ea typeface="Source Sans Pro"/>
                <a:cs typeface="Source Sans Pro"/>
                <a:sym typeface="Source Sans Pro"/>
              </a:rPr>
              <a:t> </a:t>
            </a:r>
            <a:endParaRPr/>
          </a:p>
          <a:p>
            <a:pPr indent="-228531" lvl="0" marL="228531" marR="0" rtl="0" algn="l">
              <a:lnSpc>
                <a:spcPct val="70000"/>
              </a:lnSpc>
              <a:spcBef>
                <a:spcPts val="1000"/>
              </a:spcBef>
              <a:spcAft>
                <a:spcPts val="0"/>
              </a:spcAft>
              <a:buClr>
                <a:schemeClr val="dk1"/>
              </a:buClr>
              <a:buSzPts val="2040"/>
              <a:buFont typeface="Arial"/>
              <a:buChar char="•"/>
            </a:pPr>
            <a:r>
              <a:rPr b="0" i="0" lang="en-US" sz="2040" u="none" cap="none" strike="noStrike">
                <a:solidFill>
                  <a:schemeClr val="dk1"/>
                </a:solidFill>
                <a:latin typeface="Source Sans Pro"/>
                <a:ea typeface="Source Sans Pro"/>
                <a:cs typeface="Source Sans Pro"/>
                <a:sym typeface="Source Sans Pro"/>
              </a:rPr>
              <a:t>“An Incomplete Guide to Inclusive Language for Startups and Tech.”</a:t>
            </a:r>
            <a:br>
              <a:rPr b="0" i="0" lang="en-US" sz="2040" u="none" cap="none" strike="noStrike">
                <a:solidFill>
                  <a:schemeClr val="dk1"/>
                </a:solidFill>
                <a:latin typeface="Source Sans Pro"/>
                <a:ea typeface="Source Sans Pro"/>
                <a:cs typeface="Source Sans Pro"/>
                <a:sym typeface="Source Sans Pro"/>
              </a:rPr>
            </a:br>
            <a:r>
              <a:rPr b="0" i="0" lang="en-US" sz="2040" u="sng" cap="none" strike="noStrike">
                <a:solidFill>
                  <a:schemeClr val="hlink"/>
                </a:solidFill>
                <a:latin typeface="Source Sans Pro"/>
                <a:ea typeface="Source Sans Pro"/>
                <a:cs typeface="Source Sans Pro"/>
                <a:sym typeface="Source Sans Pro"/>
                <a:hlinkClick r:id="rId4"/>
              </a:rPr>
              <a:t>https://open.buffer.com/inclusive-language-tech/</a:t>
            </a:r>
            <a:r>
              <a:rPr b="0" i="0" lang="en-US" sz="2040" u="none" cap="none" strike="noStrike">
                <a:solidFill>
                  <a:schemeClr val="dk1"/>
                </a:solidFill>
                <a:latin typeface="Source Sans Pro"/>
                <a:ea typeface="Source Sans Pro"/>
                <a:cs typeface="Source Sans Pro"/>
                <a:sym typeface="Source Sans Pro"/>
              </a:rPr>
              <a:t> </a:t>
            </a:r>
            <a:endParaRPr/>
          </a:p>
          <a:p>
            <a:pPr indent="-228531" lvl="0" marL="228531" marR="0" rtl="0" algn="l">
              <a:lnSpc>
                <a:spcPct val="70000"/>
              </a:lnSpc>
              <a:spcBef>
                <a:spcPts val="1000"/>
              </a:spcBef>
              <a:spcAft>
                <a:spcPts val="0"/>
              </a:spcAft>
              <a:buClr>
                <a:schemeClr val="dk1"/>
              </a:buClr>
              <a:buSzPts val="2040"/>
              <a:buFont typeface="Arial"/>
              <a:buChar char="•"/>
            </a:pPr>
            <a:r>
              <a:rPr b="0" i="0" lang="en-US" sz="2040" u="none" cap="none" strike="noStrike">
                <a:solidFill>
                  <a:schemeClr val="dk1"/>
                </a:solidFill>
                <a:latin typeface="Source Sans Pro"/>
                <a:ea typeface="Source Sans Pro"/>
                <a:cs typeface="Source Sans Pro"/>
                <a:sym typeface="Source Sans Pro"/>
              </a:rPr>
              <a:t>“HOWTO recruit and retain women in tech workplaces.”</a:t>
            </a:r>
            <a:br>
              <a:rPr b="0" i="0" lang="en-US" sz="2040" u="none" cap="none" strike="noStrike">
                <a:solidFill>
                  <a:schemeClr val="dk1"/>
                </a:solidFill>
                <a:latin typeface="Source Sans Pro"/>
                <a:ea typeface="Source Sans Pro"/>
                <a:cs typeface="Source Sans Pro"/>
                <a:sym typeface="Source Sans Pro"/>
              </a:rPr>
            </a:br>
            <a:r>
              <a:rPr b="0" i="0" lang="en-US" sz="2040" u="sng" cap="none" strike="noStrike">
                <a:solidFill>
                  <a:schemeClr val="hlink"/>
                </a:solidFill>
                <a:latin typeface="Source Sans Pro"/>
                <a:ea typeface="Source Sans Pro"/>
                <a:cs typeface="Source Sans Pro"/>
                <a:sym typeface="Source Sans Pro"/>
                <a:hlinkClick r:id="rId5"/>
              </a:rPr>
              <a:t>http://geekfeminism.wikia.com/wiki/HOWTO_recruit_and_retain_women_in_tech_workplaces</a:t>
            </a:r>
            <a:endParaRPr b="0" i="0" sz="2040" u="sng" cap="none" strike="noStrike">
              <a:solidFill>
                <a:schemeClr val="dk1"/>
              </a:solidFill>
              <a:latin typeface="Source Sans Pro"/>
              <a:ea typeface="Source Sans Pro"/>
              <a:cs typeface="Source Sans Pro"/>
              <a:sym typeface="Source Sans Pro"/>
            </a:endParaRPr>
          </a:p>
          <a:p>
            <a:pPr indent="-228531" lvl="0" marL="228531" marR="0" rtl="0" algn="l">
              <a:lnSpc>
                <a:spcPct val="70000"/>
              </a:lnSpc>
              <a:spcBef>
                <a:spcPts val="1000"/>
              </a:spcBef>
              <a:spcAft>
                <a:spcPts val="0"/>
              </a:spcAft>
              <a:buClr>
                <a:schemeClr val="dk1"/>
              </a:buClr>
              <a:buSzPts val="2040"/>
              <a:buFont typeface="Arial"/>
              <a:buChar char="•"/>
            </a:pPr>
            <a:r>
              <a:rPr b="0" i="0" lang="en-US" sz="2040" u="none" cap="none" strike="noStrike">
                <a:solidFill>
                  <a:schemeClr val="dk1"/>
                </a:solidFill>
                <a:latin typeface="Source Sans Pro"/>
                <a:ea typeface="Source Sans Pro"/>
                <a:cs typeface="Source Sans Pro"/>
                <a:sym typeface="Source Sans Pro"/>
              </a:rPr>
              <a:t>Harvard Business Review: “How Diversity Can Drive Innovation.”</a:t>
            </a:r>
            <a:br>
              <a:rPr b="0" i="0" lang="en-US" sz="2040" u="none" cap="none" strike="noStrike">
                <a:solidFill>
                  <a:schemeClr val="dk1"/>
                </a:solidFill>
                <a:latin typeface="Source Sans Pro"/>
                <a:ea typeface="Source Sans Pro"/>
                <a:cs typeface="Source Sans Pro"/>
                <a:sym typeface="Source Sans Pro"/>
              </a:rPr>
            </a:br>
            <a:r>
              <a:rPr b="0" i="0" lang="en-US" sz="2040" u="sng" cap="none" strike="noStrike">
                <a:solidFill>
                  <a:schemeClr val="hlink"/>
                </a:solidFill>
                <a:latin typeface="Source Sans Pro"/>
                <a:ea typeface="Source Sans Pro"/>
                <a:cs typeface="Source Sans Pro"/>
                <a:sym typeface="Source Sans Pro"/>
                <a:hlinkClick r:id="rId6"/>
              </a:rPr>
              <a:t>https://hbr.org/2013/12/how-diversity-can-drive-innovation</a:t>
            </a:r>
            <a:r>
              <a:rPr b="0" i="0" lang="en-US" sz="2040" u="none" cap="none" strike="noStrike">
                <a:solidFill>
                  <a:schemeClr val="dk1"/>
                </a:solidFill>
                <a:latin typeface="Source Sans Pro"/>
                <a:ea typeface="Source Sans Pro"/>
                <a:cs typeface="Source Sans Pro"/>
                <a:sym typeface="Source Sans Pro"/>
              </a:rPr>
              <a:t> </a:t>
            </a:r>
            <a:endParaRPr/>
          </a:p>
          <a:p>
            <a:pPr indent="-228531" lvl="0" marL="228531" marR="0" rtl="0" algn="l">
              <a:lnSpc>
                <a:spcPct val="70000"/>
              </a:lnSpc>
              <a:spcBef>
                <a:spcPts val="1000"/>
              </a:spcBef>
              <a:spcAft>
                <a:spcPts val="0"/>
              </a:spcAft>
              <a:buClr>
                <a:schemeClr val="dk1"/>
              </a:buClr>
              <a:buSzPts val="1869"/>
              <a:buFont typeface="Arial"/>
              <a:buChar char="•"/>
            </a:pPr>
            <a:r>
              <a:rPr b="0" i="0" lang="en-US" sz="1869" u="none" cap="none" strike="noStrike">
                <a:solidFill>
                  <a:schemeClr val="dk1"/>
                </a:solidFill>
                <a:latin typeface="Source Sans Pro"/>
                <a:ea typeface="Source Sans Pro"/>
                <a:cs typeface="Source Sans Pro"/>
                <a:sym typeface="Source Sans Pro"/>
              </a:rPr>
              <a:t>Forbes Coaches Council: “13 Effective Ways to Educate Employees on Diversity.”</a:t>
            </a:r>
            <a:br>
              <a:rPr b="0" i="0" lang="en-US" sz="1869" u="none" cap="none" strike="noStrike">
                <a:solidFill>
                  <a:schemeClr val="dk1"/>
                </a:solidFill>
                <a:latin typeface="Source Sans Pro"/>
                <a:ea typeface="Source Sans Pro"/>
                <a:cs typeface="Source Sans Pro"/>
                <a:sym typeface="Source Sans Pro"/>
              </a:rPr>
            </a:br>
            <a:r>
              <a:rPr b="0" i="0" lang="en-US" sz="1869" u="sng" cap="none" strike="noStrike">
                <a:solidFill>
                  <a:schemeClr val="hlink"/>
                </a:solidFill>
                <a:latin typeface="Source Sans Pro"/>
                <a:ea typeface="Source Sans Pro"/>
                <a:cs typeface="Source Sans Pro"/>
                <a:sym typeface="Source Sans Pro"/>
                <a:hlinkClick r:id="rId7"/>
              </a:rPr>
              <a:t>https://www.forbes.com/sites/forbescoachescouncil/2018/06/28/13-effective-ways-your-organization-can-educate-employees-on-diversity/#4624a51756ab</a:t>
            </a:r>
            <a:endParaRPr b="0" i="0" sz="1869" u="sng" cap="none" strike="noStrike">
              <a:solidFill>
                <a:schemeClr val="dk1"/>
              </a:solidFill>
              <a:latin typeface="Source Sans Pro"/>
              <a:ea typeface="Source Sans Pro"/>
              <a:cs typeface="Source Sans Pro"/>
              <a:sym typeface="Source Sans Pro"/>
            </a:endParaRPr>
          </a:p>
          <a:p>
            <a:pPr indent="-228531" lvl="0" marL="228531" marR="0" rtl="0" algn="l">
              <a:lnSpc>
                <a:spcPct val="70000"/>
              </a:lnSpc>
              <a:spcBef>
                <a:spcPts val="1000"/>
              </a:spcBef>
              <a:spcAft>
                <a:spcPts val="0"/>
              </a:spcAft>
              <a:buClr>
                <a:schemeClr val="dk1"/>
              </a:buClr>
              <a:buSzPts val="1869"/>
              <a:buFont typeface="Arial"/>
              <a:buChar char="•"/>
            </a:pPr>
            <a:r>
              <a:rPr b="0" i="0" lang="en-US" sz="1869" u="none" cap="none" strike="noStrike">
                <a:solidFill>
                  <a:schemeClr val="dk1"/>
                </a:solidFill>
                <a:latin typeface="Source Sans Pro"/>
                <a:ea typeface="Source Sans Pro"/>
                <a:cs typeface="Source Sans Pro"/>
                <a:sym typeface="Source Sans Pro"/>
              </a:rPr>
              <a:t>“A Call for More Inclusive, Empathetic Leadership.”</a:t>
            </a:r>
            <a:br>
              <a:rPr b="0" i="0" lang="en-US" sz="1869" u="none" cap="none" strike="noStrike">
                <a:solidFill>
                  <a:schemeClr val="dk1"/>
                </a:solidFill>
                <a:latin typeface="Source Sans Pro"/>
                <a:ea typeface="Source Sans Pro"/>
                <a:cs typeface="Source Sans Pro"/>
                <a:sym typeface="Source Sans Pro"/>
              </a:rPr>
            </a:br>
            <a:r>
              <a:rPr b="0" i="0" lang="en-US" sz="1869" u="sng" cap="none" strike="noStrike">
                <a:solidFill>
                  <a:schemeClr val="hlink"/>
                </a:solidFill>
                <a:latin typeface="Source Sans Pro"/>
                <a:ea typeface="Source Sans Pro"/>
                <a:cs typeface="Source Sans Pro"/>
                <a:sym typeface="Source Sans Pro"/>
                <a:hlinkClick r:id="rId8"/>
              </a:rPr>
              <a:t>https://www.nais.org/learn/independent-ideas/november-2016/a-call-for-more-inclusive,-empathetic-leadership/</a:t>
            </a:r>
            <a:endParaRPr b="0" i="0" sz="1869" u="none" cap="none" strike="noStrike">
              <a:solidFill>
                <a:schemeClr val="dk1"/>
              </a:solidFill>
              <a:latin typeface="Source Sans Pro"/>
              <a:ea typeface="Source Sans Pro"/>
              <a:cs typeface="Source Sans Pro"/>
              <a:sym typeface="Source Sans Pro"/>
            </a:endParaRPr>
          </a:p>
          <a:p>
            <a:pPr indent="-98991" lvl="0" marL="228531" marR="0" rtl="0" algn="l">
              <a:lnSpc>
                <a:spcPct val="70000"/>
              </a:lnSpc>
              <a:spcBef>
                <a:spcPts val="1000"/>
              </a:spcBef>
              <a:spcAft>
                <a:spcPts val="0"/>
              </a:spcAft>
              <a:buClr>
                <a:schemeClr val="dk1"/>
              </a:buClr>
              <a:buSzPts val="2040"/>
              <a:buFont typeface="Arial"/>
              <a:buNone/>
            </a:pPr>
            <a:r>
              <a:t/>
            </a:r>
            <a:endParaRPr b="0" i="0" sz="2040" u="none" cap="none" strike="noStrike">
              <a:solidFill>
                <a:schemeClr val="dk1"/>
              </a:solidFill>
              <a:latin typeface="Source Sans Pro"/>
              <a:ea typeface="Source Sans Pro"/>
              <a:cs typeface="Source Sans Pro"/>
              <a:sym typeface="Source Sans Pro"/>
            </a:endParaRPr>
          </a:p>
          <a:p>
            <a:pPr indent="-109849" lvl="0" marL="228531" marR="0" rtl="0" algn="l">
              <a:lnSpc>
                <a:spcPct val="70000"/>
              </a:lnSpc>
              <a:spcBef>
                <a:spcPts val="1000"/>
              </a:spcBef>
              <a:spcAft>
                <a:spcPts val="0"/>
              </a:spcAft>
              <a:buClr>
                <a:schemeClr val="dk1"/>
              </a:buClr>
              <a:buSzPts val="1869"/>
              <a:buFont typeface="Arial"/>
              <a:buNone/>
            </a:pPr>
            <a:r>
              <a:t/>
            </a:r>
            <a:endParaRPr b="0" i="0" sz="1869" u="none" cap="none" strike="noStrike">
              <a:solidFill>
                <a:schemeClr val="dk1"/>
              </a:solidFill>
              <a:latin typeface="Source Sans Pro"/>
              <a:ea typeface="Source Sans Pro"/>
              <a:cs typeface="Source Sans Pro"/>
              <a:sym typeface="Source Sans Pro"/>
            </a:endParaRPr>
          </a:p>
        </p:txBody>
      </p:sp>
      <p:sp>
        <p:nvSpPr>
          <p:cNvPr id="428" name="Google Shape;428;p55"/>
          <p:cNvSpPr txBox="1"/>
          <p:nvPr>
            <p:ph idx="11" type="ftr"/>
          </p:nvPr>
        </p:nvSpPr>
        <p:spPr>
          <a:xfrm>
            <a:off x="685620" y="6355846"/>
            <a:ext cx="10817581"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0" st="0"/>
                                            </p:txEl>
                                          </p:spTgt>
                                        </p:tgtEl>
                                        <p:attrNameLst>
                                          <p:attrName>style.visibility</p:attrName>
                                        </p:attrNameLst>
                                      </p:cBhvr>
                                      <p:to>
                                        <p:strVal val="visible"/>
                                      </p:to>
                                    </p:set>
                                    <p:animEffect filter="fade" transition="in">
                                      <p:cBhvr>
                                        <p:cTn dur="500"/>
                                        <p:tgtEl>
                                          <p:spTgt spid="4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1" st="1"/>
                                            </p:txEl>
                                          </p:spTgt>
                                        </p:tgtEl>
                                        <p:attrNameLst>
                                          <p:attrName>style.visibility</p:attrName>
                                        </p:attrNameLst>
                                      </p:cBhvr>
                                      <p:to>
                                        <p:strVal val="visible"/>
                                      </p:to>
                                    </p:set>
                                    <p:animEffect filter="fade" transition="in">
                                      <p:cBhvr>
                                        <p:cTn dur="500"/>
                                        <p:tgtEl>
                                          <p:spTgt spid="4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2" st="2"/>
                                            </p:txEl>
                                          </p:spTgt>
                                        </p:tgtEl>
                                        <p:attrNameLst>
                                          <p:attrName>style.visibility</p:attrName>
                                        </p:attrNameLst>
                                      </p:cBhvr>
                                      <p:to>
                                        <p:strVal val="visible"/>
                                      </p:to>
                                    </p:set>
                                    <p:animEffect filter="fade" transition="in">
                                      <p:cBhvr>
                                        <p:cTn dur="500"/>
                                        <p:tgtEl>
                                          <p:spTgt spid="4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3" st="3"/>
                                            </p:txEl>
                                          </p:spTgt>
                                        </p:tgtEl>
                                        <p:attrNameLst>
                                          <p:attrName>style.visibility</p:attrName>
                                        </p:attrNameLst>
                                      </p:cBhvr>
                                      <p:to>
                                        <p:strVal val="visible"/>
                                      </p:to>
                                    </p:set>
                                    <p:animEffect filter="fade" transition="in">
                                      <p:cBhvr>
                                        <p:cTn dur="500"/>
                                        <p:tgtEl>
                                          <p:spTgt spid="42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4" st="4"/>
                                            </p:txEl>
                                          </p:spTgt>
                                        </p:tgtEl>
                                        <p:attrNameLst>
                                          <p:attrName>style.visibility</p:attrName>
                                        </p:attrNameLst>
                                      </p:cBhvr>
                                      <p:to>
                                        <p:strVal val="visible"/>
                                      </p:to>
                                    </p:set>
                                    <p:animEffect filter="fade" transition="in">
                                      <p:cBhvr>
                                        <p:cTn dur="500"/>
                                        <p:tgtEl>
                                          <p:spTgt spid="42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5" st="5"/>
                                            </p:txEl>
                                          </p:spTgt>
                                        </p:tgtEl>
                                        <p:attrNameLst>
                                          <p:attrName>style.visibility</p:attrName>
                                        </p:attrNameLst>
                                      </p:cBhvr>
                                      <p:to>
                                        <p:strVal val="visible"/>
                                      </p:to>
                                    </p:set>
                                    <p:animEffect filter="fade" transition="in">
                                      <p:cBhvr>
                                        <p:cTn dur="500"/>
                                        <p:tgtEl>
                                          <p:spTgt spid="42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6" st="6"/>
                                            </p:txEl>
                                          </p:spTgt>
                                        </p:tgtEl>
                                        <p:attrNameLst>
                                          <p:attrName>style.visibility</p:attrName>
                                        </p:attrNameLst>
                                      </p:cBhvr>
                                      <p:to>
                                        <p:strVal val="visible"/>
                                      </p:to>
                                    </p:set>
                                    <p:animEffect filter="fade" transition="in">
                                      <p:cBhvr>
                                        <p:cTn dur="500"/>
                                        <p:tgtEl>
                                          <p:spTgt spid="42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7" st="7"/>
                                            </p:txEl>
                                          </p:spTgt>
                                        </p:tgtEl>
                                        <p:attrNameLst>
                                          <p:attrName>style.visibility</p:attrName>
                                        </p:attrNameLst>
                                      </p:cBhvr>
                                      <p:to>
                                        <p:strVal val="visible"/>
                                      </p:to>
                                    </p:set>
                                    <p:animEffect filter="fade" transition="in">
                                      <p:cBhvr>
                                        <p:cTn dur="500"/>
                                        <p:tgtEl>
                                          <p:spTgt spid="427">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6"/>
          <p:cNvSpPr txBox="1"/>
          <p:nvPr>
            <p:ph type="title"/>
          </p:nvPr>
        </p:nvSpPr>
        <p:spPr>
          <a:xfrm>
            <a:off x="1598612" y="1371600"/>
            <a:ext cx="9904591" cy="694267"/>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LET’S CONNECT!</a:t>
            </a:r>
            <a:endParaRPr/>
          </a:p>
        </p:txBody>
      </p:sp>
      <p:sp>
        <p:nvSpPr>
          <p:cNvPr id="434" name="Google Shape;434;p56"/>
          <p:cNvSpPr txBox="1"/>
          <p:nvPr>
            <p:ph idx="1" type="body"/>
          </p:nvPr>
        </p:nvSpPr>
        <p:spPr>
          <a:xfrm>
            <a:off x="685621" y="2202080"/>
            <a:ext cx="3455532" cy="61732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399"/>
              <a:buFont typeface="Arial"/>
              <a:buNone/>
            </a:pPr>
            <a:r>
              <a:rPr b="0" i="0" lang="en-US" sz="2399" u="none" cap="none" strike="noStrike">
                <a:solidFill>
                  <a:schemeClr val="dk1"/>
                </a:solidFill>
                <a:latin typeface="Source Sans Pro"/>
                <a:ea typeface="Source Sans Pro"/>
                <a:cs typeface="Source Sans Pro"/>
                <a:sym typeface="Source Sans Pro"/>
              </a:rPr>
              <a:t>Rebecca Long</a:t>
            </a:r>
            <a:endParaRPr/>
          </a:p>
        </p:txBody>
      </p:sp>
      <p:sp>
        <p:nvSpPr>
          <p:cNvPr id="435" name="Google Shape;435;p56"/>
          <p:cNvSpPr txBox="1"/>
          <p:nvPr>
            <p:ph idx="2" type="body"/>
          </p:nvPr>
        </p:nvSpPr>
        <p:spPr>
          <a:xfrm>
            <a:off x="685620" y="2904565"/>
            <a:ext cx="3455532" cy="3314132"/>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000"/>
              <a:buFont typeface="Arial"/>
              <a:buChar char="•"/>
            </a:pPr>
            <a:r>
              <a:rPr b="0" i="0" lang="en-US" sz="2000" u="sng" cap="none" strike="noStrike">
                <a:solidFill>
                  <a:schemeClr val="hlink"/>
                </a:solidFill>
                <a:latin typeface="Source Sans Pro"/>
                <a:ea typeface="Source Sans Pro"/>
                <a:cs typeface="Source Sans Pro"/>
                <a:sym typeface="Source Sans Pro"/>
                <a:hlinkClick r:id="rId3"/>
              </a:rPr>
              <a:t>rebecca@futureada.org</a:t>
            </a:r>
            <a:endParaRPr/>
          </a:p>
          <a:p>
            <a:pPr indent="-342900" lvl="0" marL="342900" marR="0" rtl="0" algn="l">
              <a:lnSpc>
                <a:spcPct val="90000"/>
              </a:lnSpc>
              <a:spcBef>
                <a:spcPts val="1000"/>
              </a:spcBef>
              <a:spcAft>
                <a:spcPts val="0"/>
              </a:spcAft>
              <a:buClr>
                <a:schemeClr val="dk1"/>
              </a:buClr>
              <a:buSzPts val="2000"/>
              <a:buFont typeface="Arial"/>
              <a:buChar char="•"/>
            </a:pPr>
            <a:r>
              <a:rPr b="0" i="0" lang="en-US" sz="2000" u="sng" cap="none" strike="noStrike">
                <a:solidFill>
                  <a:schemeClr val="hlink"/>
                </a:solidFill>
                <a:latin typeface="Source Sans Pro"/>
                <a:ea typeface="Source Sans Pro"/>
                <a:cs typeface="Source Sans Pro"/>
                <a:sym typeface="Source Sans Pro"/>
                <a:hlinkClick r:id="rId4"/>
              </a:rPr>
              <a:t>http://rebeccalong.tech</a:t>
            </a:r>
            <a:endParaRPr b="0" i="0" sz="2000" u="none" cap="none" strike="noStrike">
              <a:solidFill>
                <a:schemeClr val="dk1"/>
              </a:solidFill>
              <a:latin typeface="Source Sans Pro"/>
              <a:ea typeface="Source Sans Pro"/>
              <a:cs typeface="Source Sans Pro"/>
              <a:sym typeface="Source Sans Pro"/>
            </a:endParaRPr>
          </a:p>
          <a:p>
            <a:pPr indent="-342900" lvl="0" marL="342900" marR="0" rtl="0" algn="l">
              <a:lnSpc>
                <a:spcPct val="90000"/>
              </a:lnSpc>
              <a:spcBef>
                <a:spcPts val="100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Social: @amaya30</a:t>
            </a:r>
            <a:endParaRPr/>
          </a:p>
        </p:txBody>
      </p:sp>
      <p:sp>
        <p:nvSpPr>
          <p:cNvPr id="436" name="Google Shape;436;p56"/>
          <p:cNvSpPr txBox="1"/>
          <p:nvPr>
            <p:ph idx="3" type="body"/>
          </p:nvPr>
        </p:nvSpPr>
        <p:spPr>
          <a:xfrm>
            <a:off x="4037012" y="2201333"/>
            <a:ext cx="3786182" cy="62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399"/>
              <a:buFont typeface="Arial"/>
              <a:buNone/>
            </a:pPr>
            <a:r>
              <a:rPr b="0" i="0" lang="en-US" sz="2399" u="none" cap="none" strike="noStrike">
                <a:solidFill>
                  <a:schemeClr val="dk1"/>
                </a:solidFill>
                <a:latin typeface="Source Sans Pro"/>
                <a:ea typeface="Source Sans Pro"/>
                <a:cs typeface="Source Sans Pro"/>
                <a:sym typeface="Source Sans Pro"/>
              </a:rPr>
              <a:t>Future Ada</a:t>
            </a:r>
            <a:endParaRPr/>
          </a:p>
        </p:txBody>
      </p:sp>
      <p:sp>
        <p:nvSpPr>
          <p:cNvPr id="437" name="Google Shape;437;p56"/>
          <p:cNvSpPr txBox="1"/>
          <p:nvPr>
            <p:ph idx="4" type="body"/>
          </p:nvPr>
        </p:nvSpPr>
        <p:spPr>
          <a:xfrm>
            <a:off x="4037012" y="2904067"/>
            <a:ext cx="4010662" cy="3314618"/>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000"/>
              <a:buFont typeface="Arial"/>
              <a:buChar char="•"/>
            </a:pPr>
            <a:r>
              <a:rPr b="0" i="0" lang="en-US" sz="2000" u="sng" cap="none" strike="noStrike">
                <a:solidFill>
                  <a:schemeClr val="hlink"/>
                </a:solidFill>
                <a:latin typeface="Source Sans Pro"/>
                <a:ea typeface="Source Sans Pro"/>
                <a:cs typeface="Source Sans Pro"/>
                <a:sym typeface="Source Sans Pro"/>
                <a:hlinkClick r:id="rId5"/>
              </a:rPr>
              <a:t>hello@futureada.org</a:t>
            </a:r>
            <a:endParaRPr b="0" i="0" sz="2000" u="none" cap="none" strike="noStrike">
              <a:solidFill>
                <a:schemeClr val="dk1"/>
              </a:solidFill>
              <a:latin typeface="Source Sans Pro"/>
              <a:ea typeface="Source Sans Pro"/>
              <a:cs typeface="Source Sans Pro"/>
              <a:sym typeface="Source Sans Pro"/>
            </a:endParaRPr>
          </a:p>
          <a:p>
            <a:pPr indent="-342900" lvl="0" marL="342900" marR="0" rtl="0" algn="l">
              <a:lnSpc>
                <a:spcPct val="90000"/>
              </a:lnSpc>
              <a:spcBef>
                <a:spcPts val="1000"/>
              </a:spcBef>
              <a:spcAft>
                <a:spcPts val="0"/>
              </a:spcAft>
              <a:buClr>
                <a:schemeClr val="dk1"/>
              </a:buClr>
              <a:buSzPts val="2000"/>
              <a:buFont typeface="Arial"/>
              <a:buChar char="•"/>
            </a:pPr>
            <a:r>
              <a:rPr b="0" i="0" lang="en-US" sz="2000" u="sng" cap="none" strike="noStrike">
                <a:solidFill>
                  <a:schemeClr val="hlink"/>
                </a:solidFill>
                <a:latin typeface="Source Sans Pro"/>
                <a:ea typeface="Source Sans Pro"/>
                <a:cs typeface="Source Sans Pro"/>
                <a:sym typeface="Source Sans Pro"/>
                <a:hlinkClick r:id="rId6"/>
              </a:rPr>
              <a:t>http://futureada.org</a:t>
            </a:r>
            <a:endParaRPr b="0" i="0" sz="2000" u="none" cap="none" strike="noStrike">
              <a:solidFill>
                <a:schemeClr val="dk1"/>
              </a:solidFill>
              <a:latin typeface="Source Sans Pro"/>
              <a:ea typeface="Source Sans Pro"/>
              <a:cs typeface="Source Sans Pro"/>
              <a:sym typeface="Source Sans Pro"/>
            </a:endParaRPr>
          </a:p>
          <a:p>
            <a:pPr indent="-342900" lvl="0" marL="342900" marR="0" rtl="0" algn="l">
              <a:lnSpc>
                <a:spcPct val="90000"/>
              </a:lnSpc>
              <a:spcBef>
                <a:spcPts val="100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Social: @futureada</a:t>
            </a:r>
            <a:endParaRPr b="0" i="0" sz="2000" u="none" cap="none" strike="noStrike">
              <a:solidFill>
                <a:schemeClr val="dk1"/>
              </a:solidFill>
              <a:latin typeface="Source Sans Pro"/>
              <a:ea typeface="Source Sans Pro"/>
              <a:cs typeface="Source Sans Pro"/>
              <a:sym typeface="Source Sans Pro"/>
            </a:endParaRPr>
          </a:p>
          <a:p>
            <a:pPr indent="-342900" lvl="0" marL="342900" marR="0" rtl="0" algn="l">
              <a:lnSpc>
                <a:spcPct val="90000"/>
              </a:lnSpc>
              <a:spcBef>
                <a:spcPts val="100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Blog: </a:t>
            </a:r>
            <a:r>
              <a:rPr b="0" i="0" lang="en-US" sz="2000" u="sng" cap="none" strike="noStrike">
                <a:solidFill>
                  <a:schemeClr val="hlink"/>
                </a:solidFill>
                <a:latin typeface="Source Sans Pro"/>
                <a:ea typeface="Source Sans Pro"/>
                <a:cs typeface="Source Sans Pro"/>
                <a:sym typeface="Source Sans Pro"/>
                <a:hlinkClick r:id="rId7"/>
              </a:rPr>
              <a:t>https://medium.com/future-ada</a:t>
            </a:r>
            <a:r>
              <a:rPr b="0" i="0" lang="en-US" sz="2000" u="none" cap="none" strike="noStrike">
                <a:solidFill>
                  <a:schemeClr val="dk1"/>
                </a:solidFill>
                <a:latin typeface="Source Sans Pro"/>
                <a:ea typeface="Source Sans Pro"/>
                <a:cs typeface="Source Sans Pro"/>
                <a:sym typeface="Source Sans Pro"/>
              </a:rPr>
              <a:t> </a:t>
            </a:r>
            <a:endParaRPr/>
          </a:p>
        </p:txBody>
      </p:sp>
      <p:sp>
        <p:nvSpPr>
          <p:cNvPr id="438" name="Google Shape;438;p56"/>
          <p:cNvSpPr txBox="1"/>
          <p:nvPr>
            <p:ph idx="5" type="body"/>
          </p:nvPr>
        </p:nvSpPr>
        <p:spPr>
          <a:xfrm>
            <a:off x="685620" y="4114800"/>
            <a:ext cx="3455532" cy="62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399"/>
              <a:buFont typeface="Arial"/>
              <a:buNone/>
            </a:pPr>
            <a:r>
              <a:rPr b="0" i="0" lang="en-US" sz="2399" u="none" cap="none" strike="noStrike">
                <a:solidFill>
                  <a:schemeClr val="dk1"/>
                </a:solidFill>
                <a:latin typeface="Source Sans Pro"/>
                <a:ea typeface="Source Sans Pro"/>
                <a:cs typeface="Source Sans Pro"/>
                <a:sym typeface="Source Sans Pro"/>
              </a:rPr>
              <a:t>RiskLens</a:t>
            </a:r>
            <a:endParaRPr b="0" i="0" sz="2399" u="none" cap="none" strike="noStrike">
              <a:solidFill>
                <a:schemeClr val="dk1"/>
              </a:solidFill>
              <a:latin typeface="Source Sans Pro"/>
              <a:ea typeface="Source Sans Pro"/>
              <a:cs typeface="Source Sans Pro"/>
              <a:sym typeface="Source Sans Pro"/>
            </a:endParaRPr>
          </a:p>
        </p:txBody>
      </p:sp>
      <p:sp>
        <p:nvSpPr>
          <p:cNvPr id="439" name="Google Shape;439;p56"/>
          <p:cNvSpPr txBox="1"/>
          <p:nvPr>
            <p:ph idx="6" type="body"/>
          </p:nvPr>
        </p:nvSpPr>
        <p:spPr>
          <a:xfrm>
            <a:off x="685621" y="4826499"/>
            <a:ext cx="3455532" cy="3314132"/>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000"/>
              <a:buFont typeface="Arial"/>
              <a:buChar char="•"/>
            </a:pPr>
            <a:r>
              <a:rPr b="0" i="0" lang="en-US" sz="2000" u="sng" cap="none" strike="noStrike">
                <a:solidFill>
                  <a:schemeClr val="hlink"/>
                </a:solidFill>
                <a:latin typeface="Source Sans Pro"/>
                <a:ea typeface="Source Sans Pro"/>
                <a:cs typeface="Source Sans Pro"/>
                <a:sym typeface="Source Sans Pro"/>
                <a:hlinkClick r:id="rId8"/>
              </a:rPr>
              <a:t>rlong@risklens.com</a:t>
            </a:r>
            <a:endParaRPr b="0" i="0" sz="2000" u="none" cap="none" strike="noStrike">
              <a:solidFill>
                <a:schemeClr val="dk1"/>
              </a:solidFill>
              <a:latin typeface="Source Sans Pro"/>
              <a:ea typeface="Source Sans Pro"/>
              <a:cs typeface="Source Sans Pro"/>
              <a:sym typeface="Source Sans Pro"/>
            </a:endParaRPr>
          </a:p>
          <a:p>
            <a:pPr indent="-342900" lvl="0" marL="342900" marR="0" rtl="0" algn="l">
              <a:lnSpc>
                <a:spcPct val="90000"/>
              </a:lnSpc>
              <a:spcBef>
                <a:spcPts val="1000"/>
              </a:spcBef>
              <a:spcAft>
                <a:spcPts val="0"/>
              </a:spcAft>
              <a:buClr>
                <a:schemeClr val="dk1"/>
              </a:buClr>
              <a:buSzPts val="2000"/>
              <a:buFont typeface="Arial"/>
              <a:buChar char="•"/>
            </a:pPr>
            <a:r>
              <a:rPr b="0" i="0" lang="en-US" sz="2000" u="sng" cap="none" strike="noStrike">
                <a:solidFill>
                  <a:schemeClr val="hlink"/>
                </a:solidFill>
                <a:latin typeface="Source Sans Pro"/>
                <a:ea typeface="Source Sans Pro"/>
                <a:cs typeface="Source Sans Pro"/>
                <a:sym typeface="Source Sans Pro"/>
                <a:hlinkClick r:id="rId9"/>
              </a:rPr>
              <a:t>http://risklens.com</a:t>
            </a:r>
            <a:endParaRPr b="0" i="0" sz="2000" u="none" cap="none" strike="noStrike">
              <a:solidFill>
                <a:schemeClr val="dk1"/>
              </a:solidFill>
              <a:latin typeface="Source Sans Pro"/>
              <a:ea typeface="Source Sans Pro"/>
              <a:cs typeface="Source Sans Pro"/>
              <a:sym typeface="Source Sans Pro"/>
            </a:endParaRPr>
          </a:p>
          <a:p>
            <a:pPr indent="-342900" lvl="0" marL="342900" marR="0" rtl="0" algn="l">
              <a:lnSpc>
                <a:spcPct val="90000"/>
              </a:lnSpc>
              <a:spcBef>
                <a:spcPts val="100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Twitter: @risklens</a:t>
            </a:r>
            <a:endParaRPr b="0" i="0" sz="2000" u="none" cap="none" strike="noStrike">
              <a:solidFill>
                <a:schemeClr val="dk1"/>
              </a:solidFill>
              <a:latin typeface="Source Sans Pro"/>
              <a:ea typeface="Source Sans Pro"/>
              <a:cs typeface="Source Sans Pro"/>
              <a:sym typeface="Source Sans Pro"/>
            </a:endParaRPr>
          </a:p>
        </p:txBody>
      </p:sp>
      <p:sp>
        <p:nvSpPr>
          <p:cNvPr id="440" name="Google Shape;440;p56"/>
          <p:cNvSpPr txBox="1"/>
          <p:nvPr>
            <p:ph idx="11" type="ftr"/>
          </p:nvPr>
        </p:nvSpPr>
        <p:spPr>
          <a:xfrm>
            <a:off x="685621" y="6355846"/>
            <a:ext cx="10817582"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pic>
        <p:nvPicPr>
          <p:cNvPr descr="A picture containing indoor, animal, building, white&#10;&#10;Description generated with high confidence" id="441" name="Google Shape;441;p56"/>
          <p:cNvPicPr preferRelativeResize="0"/>
          <p:nvPr/>
        </p:nvPicPr>
        <p:blipFill rotWithShape="1">
          <a:blip r:embed="rId10">
            <a:alphaModFix/>
          </a:blip>
          <a:srcRect b="0" l="0" r="0" t="0"/>
          <a:stretch/>
        </p:blipFill>
        <p:spPr>
          <a:xfrm>
            <a:off x="7823194" y="2229656"/>
            <a:ext cx="3525267" cy="1981200"/>
          </a:xfrm>
          <a:prstGeom prst="rect">
            <a:avLst/>
          </a:prstGeom>
          <a:noFill/>
          <a:ln cap="sq" cmpd="thickThin" w="88900">
            <a:solidFill>
              <a:srgbClr val="000000"/>
            </a:solidFill>
            <a:prstDash val="solid"/>
            <a:miter lim="800000"/>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0" st="0"/>
                                            </p:txEl>
                                          </p:spTgt>
                                        </p:tgtEl>
                                        <p:attrNameLst>
                                          <p:attrName>style.visibility</p:attrName>
                                        </p:attrNameLst>
                                      </p:cBhvr>
                                      <p:to>
                                        <p:strVal val="visible"/>
                                      </p:to>
                                    </p:set>
                                    <p:animEffect filter="fade" transition="in">
                                      <p:cBhvr>
                                        <p:cTn dur="500"/>
                                        <p:tgtEl>
                                          <p:spTgt spid="4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xEl>
                                              <p:pRg end="0" st="0"/>
                                            </p:txEl>
                                          </p:spTgt>
                                        </p:tgtEl>
                                        <p:attrNameLst>
                                          <p:attrName>style.visibility</p:attrName>
                                        </p:attrNameLst>
                                      </p:cBhvr>
                                      <p:to>
                                        <p:strVal val="visible"/>
                                      </p:to>
                                    </p:set>
                                    <p:animEffect filter="fade" transition="in">
                                      <p:cBhvr>
                                        <p:cTn dur="500"/>
                                        <p:tgtEl>
                                          <p:spTgt spid="4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xEl>
                                              <p:pRg end="1" st="1"/>
                                            </p:txEl>
                                          </p:spTgt>
                                        </p:tgtEl>
                                        <p:attrNameLst>
                                          <p:attrName>style.visibility</p:attrName>
                                        </p:attrNameLst>
                                      </p:cBhvr>
                                      <p:to>
                                        <p:strVal val="visible"/>
                                      </p:to>
                                    </p:set>
                                    <p:animEffect filter="fade" transition="in">
                                      <p:cBhvr>
                                        <p:cTn dur="500"/>
                                        <p:tgtEl>
                                          <p:spTgt spid="4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xEl>
                                              <p:pRg end="2" st="2"/>
                                            </p:txEl>
                                          </p:spTgt>
                                        </p:tgtEl>
                                        <p:attrNameLst>
                                          <p:attrName>style.visibility</p:attrName>
                                        </p:attrNameLst>
                                      </p:cBhvr>
                                      <p:to>
                                        <p:strVal val="visible"/>
                                      </p:to>
                                    </p:set>
                                    <p:animEffect filter="fade" transition="in">
                                      <p:cBhvr>
                                        <p:cTn dur="500"/>
                                        <p:tgtEl>
                                          <p:spTgt spid="4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xEl>
                                              <p:pRg end="0" st="0"/>
                                            </p:txEl>
                                          </p:spTgt>
                                        </p:tgtEl>
                                        <p:attrNameLst>
                                          <p:attrName>style.visibility</p:attrName>
                                        </p:attrNameLst>
                                      </p:cBhvr>
                                      <p:to>
                                        <p:strVal val="visible"/>
                                      </p:to>
                                    </p:set>
                                    <p:animEffect filter="fade" transition="in">
                                      <p:cBhvr>
                                        <p:cTn dur="500"/>
                                        <p:tgtEl>
                                          <p:spTgt spid="4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xEl>
                                              <p:pRg end="0" st="0"/>
                                            </p:txEl>
                                          </p:spTgt>
                                        </p:tgtEl>
                                        <p:attrNameLst>
                                          <p:attrName>style.visibility</p:attrName>
                                        </p:attrNameLst>
                                      </p:cBhvr>
                                      <p:to>
                                        <p:strVal val="visible"/>
                                      </p:to>
                                    </p:set>
                                    <p:animEffect filter="fade" transition="in">
                                      <p:cBhvr>
                                        <p:cTn dur="500"/>
                                        <p:tgtEl>
                                          <p:spTgt spid="4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xEl>
                                              <p:pRg end="1" st="1"/>
                                            </p:txEl>
                                          </p:spTgt>
                                        </p:tgtEl>
                                        <p:attrNameLst>
                                          <p:attrName>style.visibility</p:attrName>
                                        </p:attrNameLst>
                                      </p:cBhvr>
                                      <p:to>
                                        <p:strVal val="visible"/>
                                      </p:to>
                                    </p:set>
                                    <p:animEffect filter="fade" transition="in">
                                      <p:cBhvr>
                                        <p:cTn dur="500"/>
                                        <p:tgtEl>
                                          <p:spTgt spid="4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xEl>
                                              <p:pRg end="2" st="2"/>
                                            </p:txEl>
                                          </p:spTgt>
                                        </p:tgtEl>
                                        <p:attrNameLst>
                                          <p:attrName>style.visibility</p:attrName>
                                        </p:attrNameLst>
                                      </p:cBhvr>
                                      <p:to>
                                        <p:strVal val="visible"/>
                                      </p:to>
                                    </p:set>
                                    <p:animEffect filter="fade" transition="in">
                                      <p:cBhvr>
                                        <p:cTn dur="500"/>
                                        <p:tgtEl>
                                          <p:spTgt spid="4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0" st="0"/>
                                            </p:txEl>
                                          </p:spTgt>
                                        </p:tgtEl>
                                        <p:attrNameLst>
                                          <p:attrName>style.visibility</p:attrName>
                                        </p:attrNameLst>
                                      </p:cBhvr>
                                      <p:to>
                                        <p:strVal val="visible"/>
                                      </p:to>
                                    </p:set>
                                    <p:animEffect filter="fade" transition="in">
                                      <p:cBhvr>
                                        <p:cTn dur="500"/>
                                        <p:tgtEl>
                                          <p:spTgt spid="4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0" st="0"/>
                                            </p:txEl>
                                          </p:spTgt>
                                        </p:tgtEl>
                                        <p:attrNameLst>
                                          <p:attrName>style.visibility</p:attrName>
                                        </p:attrNameLst>
                                      </p:cBhvr>
                                      <p:to>
                                        <p:strVal val="visible"/>
                                      </p:to>
                                    </p:set>
                                    <p:animEffect filter="fade" transition="in">
                                      <p:cBhvr>
                                        <p:cTn dur="500"/>
                                        <p:tgtEl>
                                          <p:spTgt spid="4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1" st="1"/>
                                            </p:txEl>
                                          </p:spTgt>
                                        </p:tgtEl>
                                        <p:attrNameLst>
                                          <p:attrName>style.visibility</p:attrName>
                                        </p:attrNameLst>
                                      </p:cBhvr>
                                      <p:to>
                                        <p:strVal val="visible"/>
                                      </p:to>
                                    </p:set>
                                    <p:animEffect filter="fade" transition="in">
                                      <p:cBhvr>
                                        <p:cTn dur="500"/>
                                        <p:tgtEl>
                                          <p:spTgt spid="4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2" st="2"/>
                                            </p:txEl>
                                          </p:spTgt>
                                        </p:tgtEl>
                                        <p:attrNameLst>
                                          <p:attrName>style.visibility</p:attrName>
                                        </p:attrNameLst>
                                      </p:cBhvr>
                                      <p:to>
                                        <p:strVal val="visible"/>
                                      </p:to>
                                    </p:set>
                                    <p:animEffect filter="fade" transition="in">
                                      <p:cBhvr>
                                        <p:cTn dur="500"/>
                                        <p:tgtEl>
                                          <p:spTgt spid="4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3" st="3"/>
                                            </p:txEl>
                                          </p:spTgt>
                                        </p:tgtEl>
                                        <p:attrNameLst>
                                          <p:attrName>style.visibility</p:attrName>
                                        </p:attrNameLst>
                                      </p:cBhvr>
                                      <p:to>
                                        <p:strVal val="visible"/>
                                      </p:to>
                                    </p:set>
                                    <p:animEffect filter="fade" transition="in">
                                      <p:cBhvr>
                                        <p:cTn dur="500"/>
                                        <p:tgtEl>
                                          <p:spTgt spid="43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57"/>
          <p:cNvSpPr txBox="1"/>
          <p:nvPr>
            <p:ph type="title"/>
          </p:nvPr>
        </p:nvSpPr>
        <p:spPr>
          <a:xfrm>
            <a:off x="685622" y="1524000"/>
            <a:ext cx="4113728" cy="160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3199"/>
              <a:buFont typeface="Source Sans Pro"/>
              <a:buNone/>
            </a:pPr>
            <a:r>
              <a:rPr b="0" i="0" lang="en-US" sz="3199" u="none" cap="none" strike="noStrike">
                <a:solidFill>
                  <a:schemeClr val="dk1"/>
                </a:solidFill>
                <a:latin typeface="Source Sans Pro"/>
                <a:ea typeface="Source Sans Pro"/>
                <a:cs typeface="Source Sans Pro"/>
                <a:sym typeface="Source Sans Pro"/>
              </a:rPr>
              <a:t>THANK YOU!</a:t>
            </a:r>
            <a:endParaRPr b="0" i="0" sz="3199" u="none" cap="none" strike="noStrike">
              <a:solidFill>
                <a:schemeClr val="dk1"/>
              </a:solidFill>
              <a:latin typeface="Source Sans Pro"/>
              <a:ea typeface="Source Sans Pro"/>
              <a:cs typeface="Source Sans Pro"/>
              <a:sym typeface="Source Sans Pro"/>
            </a:endParaRPr>
          </a:p>
        </p:txBody>
      </p:sp>
      <p:sp>
        <p:nvSpPr>
          <p:cNvPr id="447" name="Google Shape;447;p57"/>
          <p:cNvSpPr txBox="1"/>
          <p:nvPr>
            <p:ph idx="2" type="body"/>
          </p:nvPr>
        </p:nvSpPr>
        <p:spPr>
          <a:xfrm>
            <a:off x="685622" y="3124200"/>
            <a:ext cx="4113728" cy="309448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Source Sans Pro"/>
              <a:ea typeface="Source Sans Pro"/>
              <a:cs typeface="Source Sans Pro"/>
              <a:sym typeface="Source Sans Pro"/>
            </a:endParaRPr>
          </a:p>
        </p:txBody>
      </p:sp>
      <p:sp>
        <p:nvSpPr>
          <p:cNvPr id="448" name="Google Shape;448;p57"/>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a:p>
        </p:txBody>
      </p:sp>
      <p:pic>
        <p:nvPicPr>
          <p:cNvPr descr="A cat sitting on a white surface&#10;&#10;Description generated with high confidence" id="449" name="Google Shape;449;p57"/>
          <p:cNvPicPr preferRelativeResize="0"/>
          <p:nvPr>
            <p:ph idx="1" type="body"/>
          </p:nvPr>
        </p:nvPicPr>
        <p:blipFill rotWithShape="1">
          <a:blip r:embed="rId3">
            <a:alphaModFix/>
          </a:blip>
          <a:srcRect b="0" l="0" r="0" t="0"/>
          <a:stretch/>
        </p:blipFill>
        <p:spPr>
          <a:xfrm>
            <a:off x="5867400" y="2532856"/>
            <a:ext cx="4762500" cy="2676525"/>
          </a:xfrm>
          <a:prstGeom prst="rect">
            <a:avLst/>
          </a:prstGeom>
          <a:noFill/>
          <a:ln cap="sq" cmpd="thickThin" w="228600">
            <a:solidFill>
              <a:schemeClr val="accent2"/>
            </a:solidFill>
            <a:prstDash val="solid"/>
            <a:miter lim="800000"/>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4"/>
          <p:cNvSpPr txBox="1"/>
          <p:nvPr>
            <p:ph idx="1" type="body"/>
          </p:nvPr>
        </p:nvSpPr>
        <p:spPr>
          <a:xfrm>
            <a:off x="685621" y="2819400"/>
            <a:ext cx="5332611" cy="339928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Startup company</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Headquartered in Spokane, WA</a:t>
            </a:r>
            <a:endParaRPr/>
          </a:p>
          <a:p>
            <a:pPr indent="-228531" lvl="0" marL="228531" marR="0" rtl="0" algn="l">
              <a:lnSpc>
                <a:spcPct val="90000"/>
              </a:lnSpc>
              <a:spcBef>
                <a:spcPts val="1000"/>
              </a:spcBef>
              <a:spcAft>
                <a:spcPts val="0"/>
              </a:spcAft>
              <a:buClr>
                <a:schemeClr val="dk1"/>
              </a:buClr>
              <a:buSzPts val="2199"/>
              <a:buFont typeface="Arial"/>
              <a:buChar char="•"/>
            </a:pPr>
            <a:r>
              <a:rPr b="0" i="0" lang="en-US" sz="2199" u="none" cap="none" strike="noStrike">
                <a:solidFill>
                  <a:schemeClr val="dk1"/>
                </a:solidFill>
                <a:latin typeface="Source Sans Pro"/>
                <a:ea typeface="Source Sans Pro"/>
                <a:cs typeface="Source Sans Pro"/>
                <a:sym typeface="Source Sans Pro"/>
              </a:rPr>
              <a:t>Build cyber risk quantification and management software based on FAIR (factor analysis of information risk) ontology</a:t>
            </a:r>
            <a:endParaRPr/>
          </a:p>
        </p:txBody>
      </p:sp>
      <p:pic>
        <p:nvPicPr>
          <p:cNvPr descr="A picture containing clipart&#10;&#10;Description generated with very high confidence" id="168" name="Google Shape;168;p24"/>
          <p:cNvPicPr preferRelativeResize="0"/>
          <p:nvPr>
            <p:ph idx="2" type="body"/>
          </p:nvPr>
        </p:nvPicPr>
        <p:blipFill rotWithShape="1">
          <a:blip r:embed="rId3">
            <a:alphaModFix/>
          </a:blip>
          <a:srcRect b="0" l="0" r="0" t="0"/>
          <a:stretch/>
        </p:blipFill>
        <p:spPr>
          <a:xfrm>
            <a:off x="6130133" y="1676400"/>
            <a:ext cx="5332412" cy="1575220"/>
          </a:xfrm>
          <a:prstGeom prst="rect">
            <a:avLst/>
          </a:prstGeom>
          <a:noFill/>
          <a:ln>
            <a:noFill/>
          </a:ln>
        </p:spPr>
      </p:pic>
      <p:pic>
        <p:nvPicPr>
          <p:cNvPr descr="A close up of a map&#10;&#10;Description generated with high confidence" id="169" name="Google Shape;169;p24"/>
          <p:cNvPicPr preferRelativeResize="0"/>
          <p:nvPr/>
        </p:nvPicPr>
        <p:blipFill rotWithShape="1">
          <a:blip r:embed="rId4">
            <a:alphaModFix/>
          </a:blip>
          <a:srcRect b="0" l="0" r="0" t="0"/>
          <a:stretch/>
        </p:blipFill>
        <p:spPr>
          <a:xfrm>
            <a:off x="5789612" y="3505200"/>
            <a:ext cx="6013454" cy="2819400"/>
          </a:xfrm>
          <a:prstGeom prst="rect">
            <a:avLst/>
          </a:prstGeom>
          <a:noFill/>
          <a:ln>
            <a:noFill/>
          </a:ln>
        </p:spPr>
      </p:pic>
      <p:sp>
        <p:nvSpPr>
          <p:cNvPr id="170" name="Google Shape;170;p24"/>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@amaya30 | @futureada | @pnsqc | #pnsqc2018 | #qecamp</a:t>
            </a:r>
            <a:endParaRPr b="0" i="0" sz="1800" u="none" cap="none" strike="noStrike">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0" st="0"/>
                                            </p:txEl>
                                          </p:spTgt>
                                        </p:tgtEl>
                                        <p:attrNameLst>
                                          <p:attrName>style.visibility</p:attrName>
                                        </p:attrNameLst>
                                      </p:cBhvr>
                                      <p:to>
                                        <p:strVal val="visible"/>
                                      </p:to>
                                    </p:set>
                                    <p:animEffect filter="fade" transition="in">
                                      <p:cBhvr>
                                        <p:cTn dur="500"/>
                                        <p:tgtEl>
                                          <p:spTgt spid="1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1" st="1"/>
                                            </p:txEl>
                                          </p:spTgt>
                                        </p:tgtEl>
                                        <p:attrNameLst>
                                          <p:attrName>style.visibility</p:attrName>
                                        </p:attrNameLst>
                                      </p:cBhvr>
                                      <p:to>
                                        <p:strVal val="visible"/>
                                      </p:to>
                                    </p:set>
                                    <p:animEffect filter="fade" transition="in">
                                      <p:cBhvr>
                                        <p:cTn dur="500"/>
                                        <p:tgtEl>
                                          <p:spTgt spid="1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2" st="2"/>
                                            </p:txEl>
                                          </p:spTgt>
                                        </p:tgtEl>
                                        <p:attrNameLst>
                                          <p:attrName>style.visibility</p:attrName>
                                        </p:attrNameLst>
                                      </p:cBhvr>
                                      <p:to>
                                        <p:strVal val="visible"/>
                                      </p:to>
                                    </p:set>
                                    <p:animEffect filter="fade" transition="in">
                                      <p:cBhvr>
                                        <p:cTn dur="500"/>
                                        <p:tgtEl>
                                          <p:spTgt spid="1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74" name="Shape 174"/>
        <p:cNvGrpSpPr/>
        <p:nvPr/>
      </p:nvGrpSpPr>
      <p:grpSpPr>
        <a:xfrm>
          <a:off x="0" y="0"/>
          <a:ext cx="0" cy="0"/>
          <a:chOff x="0" y="0"/>
          <a:chExt cx="0" cy="0"/>
        </a:xfrm>
      </p:grpSpPr>
      <p:pic>
        <p:nvPicPr>
          <p:cNvPr descr="A black and red text&#10;&#10;Description generated with high confidence" id="175" name="Google Shape;175;p25"/>
          <p:cNvPicPr preferRelativeResize="0"/>
          <p:nvPr/>
        </p:nvPicPr>
        <p:blipFill rotWithShape="1">
          <a:blip r:embed="rId3">
            <a:alphaModFix/>
          </a:blip>
          <a:srcRect b="0" l="0" r="0" t="0"/>
          <a:stretch/>
        </p:blipFill>
        <p:spPr>
          <a:xfrm>
            <a:off x="0" y="0"/>
            <a:ext cx="12188825" cy="1441450"/>
          </a:xfrm>
          <a:prstGeom prst="rect">
            <a:avLst/>
          </a:prstGeom>
          <a:noFill/>
          <a:ln>
            <a:noFill/>
          </a:ln>
        </p:spPr>
      </p:pic>
      <p:sp>
        <p:nvSpPr>
          <p:cNvPr id="176" name="Google Shape;176;p25"/>
          <p:cNvSpPr txBox="1"/>
          <p:nvPr>
            <p:ph type="title"/>
          </p:nvPr>
        </p:nvSpPr>
        <p:spPr>
          <a:xfrm>
            <a:off x="619598" y="764373"/>
            <a:ext cx="6830821" cy="129302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4000"/>
              <a:buFont typeface="Source Sans Pro"/>
              <a:buNone/>
            </a:pPr>
            <a:r>
              <a:rPr b="0" i="0" lang="en-US" sz="4000" u="none" cap="none" strike="noStrike">
                <a:solidFill>
                  <a:schemeClr val="dk1"/>
                </a:solidFill>
                <a:latin typeface="Source Sans Pro"/>
                <a:ea typeface="Source Sans Pro"/>
                <a:cs typeface="Source Sans Pro"/>
                <a:sym typeface="Source Sans Pro"/>
              </a:rPr>
              <a:t>FUTURE ADA</a:t>
            </a:r>
            <a:endParaRPr/>
          </a:p>
        </p:txBody>
      </p:sp>
      <p:sp>
        <p:nvSpPr>
          <p:cNvPr id="177" name="Google Shape;177;p25"/>
          <p:cNvSpPr txBox="1"/>
          <p:nvPr>
            <p:ph idx="1" type="body"/>
          </p:nvPr>
        </p:nvSpPr>
        <p:spPr>
          <a:xfrm>
            <a:off x="619598" y="2194560"/>
            <a:ext cx="6830821" cy="4024125"/>
          </a:xfrm>
          <a:prstGeom prst="rect">
            <a:avLst/>
          </a:prstGeom>
          <a:noFill/>
          <a:ln>
            <a:noFill/>
          </a:ln>
        </p:spPr>
        <p:txBody>
          <a:bodyPr anchorCtr="0" anchor="t" bIns="45700" lIns="91425" spcFirstLastPara="1" rIns="91425" wrap="square" tIns="45700">
            <a:noAutofit/>
          </a:bodyPr>
          <a:lstStyle/>
          <a:p>
            <a:pPr indent="-228531" lvl="0" marL="228531"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501(c)(3) non-profit</a:t>
            </a:r>
            <a:endParaRPr/>
          </a:p>
          <a:p>
            <a:pPr indent="-228531" lvl="0" marL="228531" marR="0" rtl="0" algn="l">
              <a:lnSpc>
                <a:spcPct val="90000"/>
              </a:lnSpc>
              <a:spcBef>
                <a:spcPts val="100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Based in Spokane, WA</a:t>
            </a:r>
            <a:endParaRPr/>
          </a:p>
          <a:p>
            <a:pPr indent="-228531" lvl="0" marL="228531" marR="0" rtl="0" algn="l">
              <a:lnSpc>
                <a:spcPct val="90000"/>
              </a:lnSpc>
              <a:spcBef>
                <a:spcPts val="100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Named after Ada Lovelace</a:t>
            </a:r>
            <a:endParaRPr/>
          </a:p>
          <a:p>
            <a:pPr indent="-228531" lvl="0" marL="228531" marR="0" rtl="0" algn="l">
              <a:lnSpc>
                <a:spcPct val="90000"/>
              </a:lnSpc>
              <a:spcBef>
                <a:spcPts val="100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Advocate for &amp; support women &amp; non-binary individuals in STEAM </a:t>
            </a:r>
            <a:r>
              <a:rPr b="0" i="1" lang="en-US" sz="2400" u="none" cap="none" strike="noStrike">
                <a:solidFill>
                  <a:schemeClr val="dk1"/>
                </a:solidFill>
                <a:latin typeface="Source Sans Pro"/>
                <a:ea typeface="Source Sans Pro"/>
                <a:cs typeface="Source Sans Pro"/>
                <a:sym typeface="Source Sans Pro"/>
              </a:rPr>
              <a:t>(science, technology, engineering, art, &amp; mathematics)</a:t>
            </a:r>
            <a:endParaRPr/>
          </a:p>
          <a:p>
            <a:pPr indent="-228531" lvl="0" marL="228531" marR="0" rtl="0" algn="l">
              <a:lnSpc>
                <a:spcPct val="90000"/>
              </a:lnSpc>
              <a:spcBef>
                <a:spcPts val="100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Aim for diverse and inclusive STEAM industries</a:t>
            </a:r>
            <a:endParaRPr/>
          </a:p>
        </p:txBody>
      </p:sp>
      <p:pic>
        <p:nvPicPr>
          <p:cNvPr descr="A close up of a logo&#10;&#10;Description generated with very high confidence" id="178" name="Google Shape;178;p25"/>
          <p:cNvPicPr preferRelativeResize="0"/>
          <p:nvPr>
            <p:ph idx="2" type="body"/>
          </p:nvPr>
        </p:nvPicPr>
        <p:blipFill rotWithShape="1">
          <a:blip r:embed="rId4">
            <a:alphaModFix/>
          </a:blip>
          <a:srcRect b="0" l="0" r="0" t="0"/>
          <a:stretch/>
        </p:blipFill>
        <p:spPr>
          <a:xfrm>
            <a:off x="7859190" y="1828800"/>
            <a:ext cx="3644013" cy="3644013"/>
          </a:xfrm>
          <a:prstGeom prst="rect">
            <a:avLst/>
          </a:prstGeom>
          <a:noFill/>
          <a:ln>
            <a:noFill/>
          </a:ln>
        </p:spPr>
      </p:pic>
      <p:sp>
        <p:nvSpPr>
          <p:cNvPr id="179" name="Google Shape;179;p25"/>
          <p:cNvSpPr txBox="1"/>
          <p:nvPr>
            <p:ph idx="11" type="ftr"/>
          </p:nvPr>
        </p:nvSpPr>
        <p:spPr>
          <a:xfrm>
            <a:off x="685620" y="6355846"/>
            <a:ext cx="10817583"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@amaya30 | @futureada | @pnsqc | #pnsqc2018 | #qecamp</a:t>
            </a:r>
            <a:endParaRPr b="0" i="0" sz="1800" u="none" cap="none" strike="noStrike">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animEffect filter="fade" transition="in">
                                      <p:cBhvr>
                                        <p:cTn dur="500"/>
                                        <p:tgtEl>
                                          <p:spTgt spid="1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1" st="1"/>
                                            </p:txEl>
                                          </p:spTgt>
                                        </p:tgtEl>
                                        <p:attrNameLst>
                                          <p:attrName>style.visibility</p:attrName>
                                        </p:attrNameLst>
                                      </p:cBhvr>
                                      <p:to>
                                        <p:strVal val="visible"/>
                                      </p:to>
                                    </p:set>
                                    <p:animEffect filter="fade" transition="in">
                                      <p:cBhvr>
                                        <p:cTn dur="500"/>
                                        <p:tgtEl>
                                          <p:spTgt spid="1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2" st="2"/>
                                            </p:txEl>
                                          </p:spTgt>
                                        </p:tgtEl>
                                        <p:attrNameLst>
                                          <p:attrName>style.visibility</p:attrName>
                                        </p:attrNameLst>
                                      </p:cBhvr>
                                      <p:to>
                                        <p:strVal val="visible"/>
                                      </p:to>
                                    </p:set>
                                    <p:animEffect filter="fade" transition="in">
                                      <p:cBhvr>
                                        <p:cTn dur="500"/>
                                        <p:tgtEl>
                                          <p:spTgt spid="1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3" st="3"/>
                                            </p:txEl>
                                          </p:spTgt>
                                        </p:tgtEl>
                                        <p:attrNameLst>
                                          <p:attrName>style.visibility</p:attrName>
                                        </p:attrNameLst>
                                      </p:cBhvr>
                                      <p:to>
                                        <p:strVal val="visible"/>
                                      </p:to>
                                    </p:set>
                                    <p:animEffect filter="fade" transition="in">
                                      <p:cBhvr>
                                        <p:cTn dur="500"/>
                                        <p:tgtEl>
                                          <p:spTgt spid="1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4" st="4"/>
                                            </p:txEl>
                                          </p:spTgt>
                                        </p:tgtEl>
                                        <p:attrNameLst>
                                          <p:attrName>style.visibility</p:attrName>
                                        </p:attrNameLst>
                                      </p:cBhvr>
                                      <p:to>
                                        <p:strVal val="visible"/>
                                      </p:to>
                                    </p:set>
                                    <p:animEffect filter="fade" transition="in">
                                      <p:cBhvr>
                                        <p:cTn dur="500"/>
                                        <p:tgtEl>
                                          <p:spTgt spid="17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6"/>
          <p:cNvSpPr txBox="1"/>
          <p:nvPr>
            <p:ph type="title"/>
          </p:nvPr>
        </p:nvSpPr>
        <p:spPr>
          <a:xfrm>
            <a:off x="685622" y="1203297"/>
            <a:ext cx="10817581" cy="2352172"/>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dk1"/>
              </a:buClr>
              <a:buSzPts val="3999"/>
              <a:buFont typeface="Source Sans Pro"/>
              <a:buNone/>
            </a:pPr>
            <a:r>
              <a:rPr b="0" i="0" lang="en-US" sz="3999" u="none" cap="none" strike="noStrike">
                <a:solidFill>
                  <a:schemeClr val="dk1"/>
                </a:solidFill>
                <a:latin typeface="Source Sans Pro"/>
                <a:ea typeface="Source Sans Pro"/>
                <a:cs typeface="Source Sans Pro"/>
                <a:sym typeface="Source Sans Pro"/>
              </a:rPr>
              <a:t>BENEFITS OF DIVERSITY</a:t>
            </a:r>
            <a:endParaRPr/>
          </a:p>
        </p:txBody>
      </p:sp>
      <p:sp>
        <p:nvSpPr>
          <p:cNvPr id="185" name="Google Shape;185;p26"/>
          <p:cNvSpPr txBox="1"/>
          <p:nvPr>
            <p:ph idx="1" type="body"/>
          </p:nvPr>
        </p:nvSpPr>
        <p:spPr>
          <a:xfrm>
            <a:off x="1024200" y="3641726"/>
            <a:ext cx="10487468" cy="955675"/>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888888"/>
              </a:buClr>
              <a:buSzPts val="2199"/>
              <a:buFont typeface="Arial"/>
              <a:buNone/>
            </a:pPr>
            <a:r>
              <a:t/>
            </a:r>
            <a:endParaRPr b="0" i="0" sz="2199" u="none" cap="none" strike="noStrike">
              <a:solidFill>
                <a:srgbClr val="888888"/>
              </a:solidFill>
              <a:latin typeface="Source Sans Pro"/>
              <a:ea typeface="Source Sans Pro"/>
              <a:cs typeface="Source Sans Pro"/>
              <a:sym typeface="Source Sans Pro"/>
            </a:endParaRPr>
          </a:p>
        </p:txBody>
      </p:sp>
      <p:pic>
        <p:nvPicPr>
          <p:cNvPr descr="A brown and white dog looking at the camera&#10;&#10;Description generated with very high confidence" id="186" name="Google Shape;186;p26"/>
          <p:cNvPicPr preferRelativeResize="0"/>
          <p:nvPr/>
        </p:nvPicPr>
        <p:blipFill rotWithShape="1">
          <a:blip r:embed="rId3">
            <a:alphaModFix/>
          </a:blip>
          <a:srcRect b="0" l="0" r="0" t="0"/>
          <a:stretch/>
        </p:blipFill>
        <p:spPr>
          <a:xfrm>
            <a:off x="1024200" y="1380549"/>
            <a:ext cx="4917812" cy="2581851"/>
          </a:xfrm>
          <a:prstGeom prst="rect">
            <a:avLst/>
          </a:prstGeom>
          <a:noFill/>
          <a:ln>
            <a:noFill/>
          </a:ln>
        </p:spPr>
      </p:pic>
      <p:sp>
        <p:nvSpPr>
          <p:cNvPr id="187" name="Google Shape;187;p26"/>
          <p:cNvSpPr txBox="1"/>
          <p:nvPr>
            <p:ph idx="11" type="ftr"/>
          </p:nvPr>
        </p:nvSpPr>
        <p:spPr>
          <a:xfrm>
            <a:off x="4513532" y="6408756"/>
            <a:ext cx="6989671" cy="36406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@amaya30 | @futureada | @pnsqc | #pnsqc2018 | #qecamp</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91" name="Shape 191"/>
        <p:cNvGrpSpPr/>
        <p:nvPr/>
      </p:nvGrpSpPr>
      <p:grpSpPr>
        <a:xfrm>
          <a:off x="0" y="0"/>
          <a:ext cx="0" cy="0"/>
          <a:chOff x="0" y="0"/>
          <a:chExt cx="0" cy="0"/>
        </a:xfrm>
      </p:grpSpPr>
      <p:pic>
        <p:nvPicPr>
          <p:cNvPr descr="A person wearing a suit and tie&#10;&#10;Description generated with very high confidence" id="192" name="Google Shape;192;p27"/>
          <p:cNvPicPr preferRelativeResize="0"/>
          <p:nvPr/>
        </p:nvPicPr>
        <p:blipFill rotWithShape="1">
          <a:blip r:embed="rId3">
            <a:alphaModFix/>
          </a:blip>
          <a:srcRect b="11741" l="0" r="0" t="0"/>
          <a:stretch/>
        </p:blipFill>
        <p:spPr>
          <a:xfrm>
            <a:off x="20" y="10"/>
            <a:ext cx="12188805" cy="6857990"/>
          </a:xfrm>
          <a:prstGeom prst="rect">
            <a:avLst/>
          </a:prstGeom>
          <a:noFill/>
          <a:ln>
            <a:noFill/>
          </a:ln>
        </p:spPr>
      </p:pic>
      <p:sp>
        <p:nvSpPr>
          <p:cNvPr id="193" name="Google Shape;193;p27"/>
          <p:cNvSpPr txBox="1"/>
          <p:nvPr>
            <p:ph idx="11" type="ftr"/>
          </p:nvPr>
        </p:nvSpPr>
        <p:spPr>
          <a:xfrm>
            <a:off x="685621" y="6355845"/>
            <a:ext cx="777037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None/>
            </a:pPr>
            <a:r>
              <a:rPr b="0" i="0" lang="en-US" sz="1800" u="none" cap="none" strike="noStrike">
                <a:solidFill>
                  <a:srgbClr val="FFFFFF"/>
                </a:solidFill>
                <a:latin typeface="Source Sans Pro"/>
                <a:ea typeface="Source Sans Pro"/>
                <a:cs typeface="Source Sans Pro"/>
                <a:sym typeface="Source Sans Pro"/>
              </a:rPr>
              <a:t>@amaya30 | @futureada | @pnsqc | #pnsqc2018 | #qecamp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97" name="Shape 197"/>
        <p:cNvGrpSpPr/>
        <p:nvPr/>
      </p:nvGrpSpPr>
      <p:grpSpPr>
        <a:xfrm>
          <a:off x="0" y="0"/>
          <a:ext cx="0" cy="0"/>
          <a:chOff x="0" y="0"/>
          <a:chExt cx="0" cy="0"/>
        </a:xfrm>
      </p:grpSpPr>
      <p:sp>
        <p:nvSpPr>
          <p:cNvPr id="198" name="Google Shape;198;p28"/>
          <p:cNvSpPr/>
          <p:nvPr/>
        </p:nvSpPr>
        <p:spPr>
          <a:xfrm>
            <a:off x="0" y="0"/>
            <a:ext cx="12188825"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199" name="Google Shape;199;p28"/>
          <p:cNvSpPr/>
          <p:nvPr/>
        </p:nvSpPr>
        <p:spPr>
          <a:xfrm>
            <a:off x="643235" y="643464"/>
            <a:ext cx="10902355" cy="5571072"/>
          </a:xfrm>
          <a:prstGeom prst="roundRect">
            <a:avLst>
              <a:gd fmla="val 2403" name="adj"/>
            </a:avLst>
          </a:prstGeom>
          <a:solidFill>
            <a:srgbClr val="FFFFFF"/>
          </a:solidFill>
          <a:ln cap="flat" cmpd="sng" w="31750">
            <a:solidFill>
              <a:srgbClr val="F7F92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pic>
        <p:nvPicPr>
          <p:cNvPr id="200" name="Google Shape;200;p28"/>
          <p:cNvPicPr preferRelativeResize="0"/>
          <p:nvPr/>
        </p:nvPicPr>
        <p:blipFill rotWithShape="1">
          <a:blip r:embed="rId3">
            <a:alphaModFix/>
          </a:blip>
          <a:srcRect b="0" l="0" r="0" t="0"/>
          <a:stretch/>
        </p:blipFill>
        <p:spPr>
          <a:xfrm>
            <a:off x="1226321" y="873252"/>
            <a:ext cx="9736182" cy="5111496"/>
          </a:xfrm>
          <a:prstGeom prst="rect">
            <a:avLst/>
          </a:prstGeom>
          <a:noFill/>
          <a:ln>
            <a:noFill/>
          </a:ln>
        </p:spPr>
      </p:pic>
      <p:sp>
        <p:nvSpPr>
          <p:cNvPr id="201" name="Google Shape;201;p28"/>
          <p:cNvSpPr txBox="1"/>
          <p:nvPr>
            <p:ph idx="11" type="ftr"/>
          </p:nvPr>
        </p:nvSpPr>
        <p:spPr>
          <a:xfrm>
            <a:off x="685621" y="6411992"/>
            <a:ext cx="777037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None/>
            </a:pPr>
            <a:r>
              <a:rPr b="0" i="0" lang="en-US" sz="1800" u="none" cap="none" strike="noStrike">
                <a:solidFill>
                  <a:schemeClr val="lt1"/>
                </a:solidFill>
                <a:latin typeface="Source Sans Pro"/>
                <a:ea typeface="Source Sans Pro"/>
                <a:cs typeface="Source Sans Pro"/>
                <a:sym typeface="Source Sans Pro"/>
              </a:rPr>
              <a:t>@amaya30 | @futureada | @pnsqc | #pnsqc2018 | #qecamp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9"/>
          <p:cNvSpPr txBox="1"/>
          <p:nvPr>
            <p:ph type="title"/>
          </p:nvPr>
        </p:nvSpPr>
        <p:spPr>
          <a:xfrm>
            <a:off x="1024201" y="753534"/>
            <a:ext cx="10148889" cy="260449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199"/>
              <a:buFont typeface="Source Sans Pro"/>
              <a:buNone/>
            </a:pPr>
            <a:r>
              <a:rPr b="0" i="0" lang="en-US" sz="3199" u="none" cap="none" strike="noStrike">
                <a:solidFill>
                  <a:schemeClr val="dk1"/>
                </a:solidFill>
                <a:latin typeface="Source Sans Pro"/>
                <a:ea typeface="Source Sans Pro"/>
                <a:cs typeface="Source Sans Pro"/>
                <a:sym typeface="Source Sans Pro"/>
              </a:rPr>
              <a:t>IF ONLY DUDES ARE DEVELOPING SOFTWARE, THEY ARE SOLVING PROBLEMS ONLY DUDES HAVE.</a:t>
            </a:r>
            <a:endParaRPr/>
          </a:p>
        </p:txBody>
      </p:sp>
      <p:sp>
        <p:nvSpPr>
          <p:cNvPr id="207" name="Google Shape;207;p29"/>
          <p:cNvSpPr txBox="1"/>
          <p:nvPr>
            <p:ph idx="1" type="body"/>
          </p:nvPr>
        </p:nvSpPr>
        <p:spPr>
          <a:xfrm>
            <a:off x="1303525" y="3365557"/>
            <a:ext cx="9590238" cy="44444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Source Sans Pro"/>
                <a:ea typeface="Source Sans Pro"/>
                <a:cs typeface="Source Sans Pro"/>
                <a:sym typeface="Source Sans Pro"/>
              </a:rPr>
              <a:t>Sabrina Geremia (</a:t>
            </a:r>
            <a:r>
              <a:rPr b="0" i="0" lang="en-US" sz="2000" u="sng" cap="none" strike="noStrike">
                <a:solidFill>
                  <a:schemeClr val="hlink"/>
                </a:solidFill>
                <a:latin typeface="Source Sans Pro"/>
                <a:ea typeface="Source Sans Pro"/>
                <a:cs typeface="Source Sans Pro"/>
                <a:sym typeface="Source Sans Pro"/>
                <a:hlinkClick r:id="rId3"/>
              </a:rPr>
              <a:t>@sabrinageremia</a:t>
            </a:r>
            <a:r>
              <a:rPr b="0" i="0" lang="en-US" sz="2000" u="none" cap="none" strike="noStrike">
                <a:solidFill>
                  <a:schemeClr val="dk1"/>
                </a:solidFill>
                <a:latin typeface="Source Sans Pro"/>
                <a:ea typeface="Source Sans Pro"/>
                <a:cs typeface="Source Sans Pro"/>
                <a:sym typeface="Source Sans Pro"/>
              </a:rPr>
              <a:t>) of Google</a:t>
            </a:r>
            <a:endParaRPr/>
          </a:p>
        </p:txBody>
      </p:sp>
      <p:sp>
        <p:nvSpPr>
          <p:cNvPr id="208" name="Google Shape;208;p29"/>
          <p:cNvSpPr txBox="1"/>
          <p:nvPr>
            <p:ph idx="11" type="ftr"/>
          </p:nvPr>
        </p:nvSpPr>
        <p:spPr>
          <a:xfrm>
            <a:off x="4191742" y="6370637"/>
            <a:ext cx="6989671"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Source Sans Pro"/>
                <a:ea typeface="Source Sans Pro"/>
                <a:cs typeface="Source Sans Pro"/>
                <a:sym typeface="Source Sans Pro"/>
              </a:rPr>
              <a:t>@amaya30 | @futureada | @pnsqc | #pnsqc2018 | #qecamp</a:t>
            </a:r>
            <a:endParaRPr sz="1800">
              <a:solidFill>
                <a:schemeClr val="dk1"/>
              </a:solidFill>
              <a:latin typeface="Source Sans Pro"/>
              <a:ea typeface="Source Sans Pro"/>
              <a:cs typeface="Source Sans Pro"/>
              <a:sym typeface="Source Sans Pr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7">
                                            <p:txEl>
                                              <p:pRg end="0" st="0"/>
                                            </p:txEl>
                                          </p:spTgt>
                                        </p:tgtEl>
                                        <p:attrNameLst>
                                          <p:attrName>style.visibility</p:attrName>
                                        </p:attrNameLst>
                                      </p:cBhvr>
                                      <p:to>
                                        <p:strVal val="visible"/>
                                      </p:to>
                                    </p:set>
                                    <p:animEffect filter="fade" transition="in">
                                      <p:cBhvr>
                                        <p:cTn dur="500"/>
                                        <p:tgtEl>
                                          <p:spTgt spid="20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rrency">
      <a:dk1>
        <a:srgbClr val="000000"/>
      </a:dk1>
      <a:lt1>
        <a:srgbClr val="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